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72" r:id="rId5"/>
    <p:sldId id="268" r:id="rId6"/>
    <p:sldId id="285" r:id="rId7"/>
    <p:sldId id="301" r:id="rId8"/>
    <p:sldId id="295" r:id="rId9"/>
    <p:sldId id="287" r:id="rId10"/>
    <p:sldId id="298" r:id="rId11"/>
    <p:sldId id="296" r:id="rId12"/>
    <p:sldId id="289" r:id="rId13"/>
    <p:sldId id="276" r:id="rId14"/>
    <p:sldId id="290" r:id="rId15"/>
    <p:sldId id="297" r:id="rId16"/>
    <p:sldId id="284" r:id="rId17"/>
    <p:sldId id="300" r:id="rId18"/>
    <p:sldId id="299"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99D6F2-0DCF-3463-FC9D-E575D4755C9E}" name="TAPLIN, Becky" initials="BT" userId="S::Becky.TAPLIN@Health.gov.au::ca553e18-f8ec-45b1-8edd-13ec11d47702" providerId="AD"/>
  <p188:author id="{8C15D2FA-78D0-F501-803A-C44AE45B8829}" name="Anthony Elliott" initials="AE" userId="S::Anthony.Elliott@brisbanenorthphn.org.au::bd7906ad-0cc4-45f6-9dff-5e8c404b8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F69"/>
    <a:srgbClr val="27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3BCA9-DCDD-4EFE-8C33-198CD0C33D56}" v="113" dt="2025-04-11T03:11:53.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2FF88-B5D5-4D15-8E51-4049F42D2CA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AU"/>
        </a:p>
      </dgm:t>
    </dgm:pt>
    <dgm:pt modelId="{13E82CD4-EBDF-4794-B926-9F143C093C18}">
      <dgm:prSet phldrT="[Text]" custT="1"/>
      <dgm:spPr/>
      <dgm:t>
        <a:bodyPr/>
        <a:lstStyle/>
        <a:p>
          <a:pPr>
            <a:lnSpc>
              <a:spcPct val="100000"/>
            </a:lnSpc>
          </a:pPr>
          <a:r>
            <a:rPr lang="en-AU" sz="1100" b="1"/>
            <a:t>1 November 2023</a:t>
          </a:r>
        </a:p>
        <a:p>
          <a:pPr>
            <a:lnSpc>
              <a:spcPct val="100000"/>
            </a:lnSpc>
          </a:pPr>
          <a:r>
            <a:rPr lang="en-AU" sz="1100"/>
            <a:t>MyMedicare – Telehealth Items</a:t>
          </a:r>
        </a:p>
      </dgm:t>
    </dgm:pt>
    <dgm:pt modelId="{A427CE21-9AE3-4263-9DF8-804AF7783DDD}" type="parTrans" cxnId="{47B21AAF-6020-43A9-B4EA-45E767205503}">
      <dgm:prSet/>
      <dgm:spPr/>
      <dgm:t>
        <a:bodyPr/>
        <a:lstStyle/>
        <a:p>
          <a:endParaRPr lang="en-AU" sz="1100"/>
        </a:p>
      </dgm:t>
    </dgm:pt>
    <dgm:pt modelId="{A7899ADB-FBA4-4F30-8C75-6D49D3A5D463}" type="sibTrans" cxnId="{47B21AAF-6020-43A9-B4EA-45E767205503}">
      <dgm:prSet/>
      <dgm:spPr/>
      <dgm:t>
        <a:bodyPr/>
        <a:lstStyle/>
        <a:p>
          <a:endParaRPr lang="en-AU" sz="1100"/>
        </a:p>
      </dgm:t>
    </dgm:pt>
    <dgm:pt modelId="{5EC32F06-CA0E-424C-A3A8-0F774817D7F2}">
      <dgm:prSet phldrT="[Text]" custT="1"/>
      <dgm:spPr/>
      <dgm:t>
        <a:bodyPr/>
        <a:lstStyle/>
        <a:p>
          <a:pPr>
            <a:lnSpc>
              <a:spcPct val="100000"/>
            </a:lnSpc>
          </a:pPr>
          <a:r>
            <a:rPr lang="en-AU" sz="1100" b="1" dirty="0"/>
            <a:t>1 July 2024 </a:t>
          </a:r>
        </a:p>
        <a:p>
          <a:pPr>
            <a:lnSpc>
              <a:spcPct val="100000"/>
            </a:lnSpc>
          </a:pPr>
          <a:r>
            <a:rPr lang="en-AU" sz="1100" dirty="0"/>
            <a:t>MyMedicare General Practice In Aged Care Incentive</a:t>
          </a:r>
        </a:p>
      </dgm:t>
    </dgm:pt>
    <dgm:pt modelId="{AEB97C11-61B9-46B4-9B7F-41BB2A646D42}" type="parTrans" cxnId="{43A5D507-F4FF-4189-8D83-76117965CE8D}">
      <dgm:prSet/>
      <dgm:spPr/>
      <dgm:t>
        <a:bodyPr/>
        <a:lstStyle/>
        <a:p>
          <a:endParaRPr lang="en-AU" sz="1100"/>
        </a:p>
      </dgm:t>
    </dgm:pt>
    <dgm:pt modelId="{74F9E47D-164B-4684-849F-FF56459CA7E7}" type="sibTrans" cxnId="{43A5D507-F4FF-4189-8D83-76117965CE8D}">
      <dgm:prSet/>
      <dgm:spPr/>
      <dgm:t>
        <a:bodyPr/>
        <a:lstStyle/>
        <a:p>
          <a:endParaRPr lang="en-AU" sz="1100"/>
        </a:p>
      </dgm:t>
    </dgm:pt>
    <dgm:pt modelId="{AAAF7C44-5091-418D-99CF-DAE989B743EC}">
      <dgm:prSet phldrT="[Text]" custT="1"/>
      <dgm:spPr/>
      <dgm:t>
        <a:bodyPr/>
        <a:lstStyle/>
        <a:p>
          <a:pPr>
            <a:lnSpc>
              <a:spcPct val="100000"/>
            </a:lnSpc>
          </a:pPr>
          <a:r>
            <a:rPr lang="en-AU" sz="1100" b="1" dirty="0"/>
            <a:t>1 July 2025 </a:t>
          </a:r>
        </a:p>
        <a:p>
          <a:pPr>
            <a:lnSpc>
              <a:spcPct val="100000"/>
            </a:lnSpc>
          </a:pPr>
          <a:r>
            <a:rPr lang="en-US" sz="1100" dirty="0"/>
            <a:t>new Chronic Condition Management MBS Item Numbers link to MyMedicare</a:t>
          </a:r>
          <a:endParaRPr lang="en-AU" sz="1100" dirty="0"/>
        </a:p>
      </dgm:t>
    </dgm:pt>
    <dgm:pt modelId="{8F128229-A65F-4318-AACA-C22461425F47}" type="parTrans" cxnId="{DCF26E6A-388F-49D3-B886-90620DCA12D6}">
      <dgm:prSet/>
      <dgm:spPr/>
      <dgm:t>
        <a:bodyPr/>
        <a:lstStyle/>
        <a:p>
          <a:endParaRPr lang="en-AU" sz="1100"/>
        </a:p>
      </dgm:t>
    </dgm:pt>
    <dgm:pt modelId="{3F79AC9A-52E2-48D7-B7DF-4A798AB2FE6D}" type="sibTrans" cxnId="{DCF26E6A-388F-49D3-B886-90620DCA12D6}">
      <dgm:prSet/>
      <dgm:spPr/>
      <dgm:t>
        <a:bodyPr/>
        <a:lstStyle/>
        <a:p>
          <a:endParaRPr lang="en-AU" sz="1100"/>
        </a:p>
      </dgm:t>
    </dgm:pt>
    <dgm:pt modelId="{8CDC7152-2DEE-43A8-84A3-56A215F9A37C}">
      <dgm:prSet custT="1"/>
      <dgm:spPr/>
      <dgm:t>
        <a:bodyPr/>
        <a:lstStyle/>
        <a:p>
          <a:pPr>
            <a:lnSpc>
              <a:spcPct val="100000"/>
            </a:lnSpc>
          </a:pPr>
          <a:r>
            <a:rPr lang="en-AU" sz="1100" b="1" dirty="0"/>
            <a:t>1 November 2025</a:t>
          </a:r>
        </a:p>
        <a:p>
          <a:pPr>
            <a:lnSpc>
              <a:spcPct val="100000"/>
            </a:lnSpc>
          </a:pPr>
          <a:r>
            <a:rPr lang="en-AU" sz="1100" dirty="0"/>
            <a:t>Better Access Mental Health Treatment Plans incorporate MyMedicare</a:t>
          </a:r>
        </a:p>
      </dgm:t>
    </dgm:pt>
    <dgm:pt modelId="{08BA5320-23A5-4996-919B-A1A2372CD943}" type="parTrans" cxnId="{5BAF15FC-8874-4B80-80AE-BE73251629E4}">
      <dgm:prSet/>
      <dgm:spPr/>
      <dgm:t>
        <a:bodyPr/>
        <a:lstStyle/>
        <a:p>
          <a:endParaRPr lang="en-AU" sz="1100"/>
        </a:p>
      </dgm:t>
    </dgm:pt>
    <dgm:pt modelId="{00DCA49A-2654-4F05-B3A4-32D343F372B6}" type="sibTrans" cxnId="{5BAF15FC-8874-4B80-80AE-BE73251629E4}">
      <dgm:prSet/>
      <dgm:spPr/>
      <dgm:t>
        <a:bodyPr/>
        <a:lstStyle/>
        <a:p>
          <a:endParaRPr lang="en-AU" sz="1100"/>
        </a:p>
      </dgm:t>
    </dgm:pt>
    <dgm:pt modelId="{E98D1B62-B78D-44F5-9D54-ADF06A1660D9}">
      <dgm:prSet custT="1"/>
      <dgm:spPr/>
      <dgm:t>
        <a:bodyPr/>
        <a:lstStyle/>
        <a:p>
          <a:pPr>
            <a:lnSpc>
              <a:spcPct val="100000"/>
            </a:lnSpc>
          </a:pPr>
          <a:r>
            <a:rPr lang="en-AU" sz="1100" b="1" dirty="0"/>
            <a:t>Future MyMedicare planned changes </a:t>
          </a:r>
          <a:endParaRPr lang="en-AU" sz="1100" dirty="0"/>
        </a:p>
      </dgm:t>
    </dgm:pt>
    <dgm:pt modelId="{7133D755-1127-441A-A0E4-D8C5F8B32973}" type="parTrans" cxnId="{0C66D555-5A40-483C-9C8F-892DB6A0BEB7}">
      <dgm:prSet/>
      <dgm:spPr/>
      <dgm:t>
        <a:bodyPr/>
        <a:lstStyle/>
        <a:p>
          <a:endParaRPr lang="en-AU" sz="1100"/>
        </a:p>
      </dgm:t>
    </dgm:pt>
    <dgm:pt modelId="{B97DA302-1023-4DC6-B4A6-FDBA18BBBCDF}" type="sibTrans" cxnId="{0C66D555-5A40-483C-9C8F-892DB6A0BEB7}">
      <dgm:prSet/>
      <dgm:spPr/>
      <dgm:t>
        <a:bodyPr/>
        <a:lstStyle/>
        <a:p>
          <a:endParaRPr lang="en-AU" sz="1100"/>
        </a:p>
      </dgm:t>
    </dgm:pt>
    <dgm:pt modelId="{FF9B02E6-00B6-43E3-A744-44F3FE2A0CB1}">
      <dgm:prSet custT="1"/>
      <dgm:spPr/>
      <dgm:t>
        <a:bodyPr/>
        <a:lstStyle/>
        <a:p>
          <a:pPr>
            <a:lnSpc>
              <a:spcPct val="100000"/>
            </a:lnSpc>
          </a:pPr>
          <a:r>
            <a:rPr lang="en-AU" sz="1100" b="1" dirty="0"/>
            <a:t>1 November 2025</a:t>
          </a:r>
        </a:p>
        <a:p>
          <a:pPr>
            <a:lnSpc>
              <a:spcPct val="100000"/>
            </a:lnSpc>
          </a:pPr>
          <a:r>
            <a:rPr lang="en-US" sz="1100" dirty="0"/>
            <a:t>New Bulk Billing Practice Incentive Program launches</a:t>
          </a:r>
          <a:endParaRPr lang="en-AU" sz="1100" dirty="0"/>
        </a:p>
      </dgm:t>
    </dgm:pt>
    <dgm:pt modelId="{B552D9F5-6697-4882-938E-430EE7641D8F}" type="sibTrans" cxnId="{81123719-E4F5-40AD-ABEA-2B29B418E71F}">
      <dgm:prSet/>
      <dgm:spPr/>
      <dgm:t>
        <a:bodyPr/>
        <a:lstStyle/>
        <a:p>
          <a:endParaRPr lang="en-AU" sz="1100"/>
        </a:p>
      </dgm:t>
    </dgm:pt>
    <dgm:pt modelId="{68DEFCB7-893F-4BBA-9412-31C911B20FD7}" type="parTrans" cxnId="{81123719-E4F5-40AD-ABEA-2B29B418E71F}">
      <dgm:prSet/>
      <dgm:spPr/>
      <dgm:t>
        <a:bodyPr/>
        <a:lstStyle/>
        <a:p>
          <a:endParaRPr lang="en-AU" sz="1100"/>
        </a:p>
      </dgm:t>
    </dgm:pt>
    <dgm:pt modelId="{B9446777-1F51-47D5-986F-B04F34F25896}" type="pres">
      <dgm:prSet presAssocID="{4042FF88-B5D5-4D15-8E51-4049F42D2CA0}" presName="Name0" presStyleCnt="0">
        <dgm:presLayoutVars>
          <dgm:dir/>
          <dgm:resizeHandles val="exact"/>
        </dgm:presLayoutVars>
      </dgm:prSet>
      <dgm:spPr/>
    </dgm:pt>
    <dgm:pt modelId="{39F399E1-9358-4B05-A1D5-B2E5AAAD4FBF}" type="pres">
      <dgm:prSet presAssocID="{4042FF88-B5D5-4D15-8E51-4049F42D2CA0}" presName="arrow" presStyleLbl="bgShp" presStyleIdx="0" presStyleCnt="1"/>
      <dgm:spPr/>
    </dgm:pt>
    <dgm:pt modelId="{6EDB54F8-1FF9-49B7-ACED-3136EE87810D}" type="pres">
      <dgm:prSet presAssocID="{4042FF88-B5D5-4D15-8E51-4049F42D2CA0}" presName="points" presStyleCnt="0"/>
      <dgm:spPr/>
    </dgm:pt>
    <dgm:pt modelId="{03BF878D-725D-4A6C-8106-EA90691B2C17}" type="pres">
      <dgm:prSet presAssocID="{13E82CD4-EBDF-4794-B926-9F143C093C18}" presName="compositeA" presStyleCnt="0"/>
      <dgm:spPr/>
    </dgm:pt>
    <dgm:pt modelId="{B8C631B5-606A-4145-AFF9-9A6E81755EDB}" type="pres">
      <dgm:prSet presAssocID="{13E82CD4-EBDF-4794-B926-9F143C093C18}" presName="textA" presStyleLbl="revTx" presStyleIdx="0" presStyleCnt="6">
        <dgm:presLayoutVars>
          <dgm:bulletEnabled val="1"/>
        </dgm:presLayoutVars>
      </dgm:prSet>
      <dgm:spPr/>
    </dgm:pt>
    <dgm:pt modelId="{3475CFC6-5058-49E4-8D7D-AF3261B81291}" type="pres">
      <dgm:prSet presAssocID="{13E82CD4-EBDF-4794-B926-9F143C093C18}" presName="circleA" presStyleLbl="node1" presStyleIdx="0" presStyleCnt="6"/>
      <dgm:spPr>
        <a:solidFill>
          <a:srgbClr val="00B050"/>
        </a:solidFill>
      </dgm:spPr>
    </dgm:pt>
    <dgm:pt modelId="{199EA650-3813-4E6D-B0B8-C33A33416C55}" type="pres">
      <dgm:prSet presAssocID="{13E82CD4-EBDF-4794-B926-9F143C093C18}" presName="spaceA" presStyleCnt="0"/>
      <dgm:spPr/>
    </dgm:pt>
    <dgm:pt modelId="{382B6491-39E5-49BE-B1C9-48454A436595}" type="pres">
      <dgm:prSet presAssocID="{A7899ADB-FBA4-4F30-8C75-6D49D3A5D463}" presName="space" presStyleCnt="0"/>
      <dgm:spPr/>
    </dgm:pt>
    <dgm:pt modelId="{92E0E577-55AD-4D19-AD4F-976A4DF3434D}" type="pres">
      <dgm:prSet presAssocID="{5EC32F06-CA0E-424C-A3A8-0F774817D7F2}" presName="compositeB" presStyleCnt="0"/>
      <dgm:spPr/>
    </dgm:pt>
    <dgm:pt modelId="{030EA4AF-9D8E-42DD-8D6B-3B96E991DF0C}" type="pres">
      <dgm:prSet presAssocID="{5EC32F06-CA0E-424C-A3A8-0F774817D7F2}" presName="textB" presStyleLbl="revTx" presStyleIdx="1" presStyleCnt="6" custLinFactNeighborX="28239" custLinFactNeighborY="-604">
        <dgm:presLayoutVars>
          <dgm:bulletEnabled val="1"/>
        </dgm:presLayoutVars>
      </dgm:prSet>
      <dgm:spPr/>
    </dgm:pt>
    <dgm:pt modelId="{13160110-CAF0-4A40-AE08-D5EDF9043187}" type="pres">
      <dgm:prSet presAssocID="{5EC32F06-CA0E-424C-A3A8-0F774817D7F2}" presName="circleB" presStyleLbl="node1" presStyleIdx="1" presStyleCnt="6" custLinFactX="28115" custLinFactNeighborX="100000" custLinFactNeighborY="2418"/>
      <dgm:spPr>
        <a:solidFill>
          <a:srgbClr val="00B050"/>
        </a:solidFill>
      </dgm:spPr>
    </dgm:pt>
    <dgm:pt modelId="{8B70BACC-2387-4608-82AA-0DCE0C15B927}" type="pres">
      <dgm:prSet presAssocID="{5EC32F06-CA0E-424C-A3A8-0F774817D7F2}" presName="spaceB" presStyleCnt="0"/>
      <dgm:spPr/>
    </dgm:pt>
    <dgm:pt modelId="{A044E39F-E503-4332-9911-40756D8C6B0D}" type="pres">
      <dgm:prSet presAssocID="{74F9E47D-164B-4684-849F-FF56459CA7E7}" presName="space" presStyleCnt="0"/>
      <dgm:spPr/>
    </dgm:pt>
    <dgm:pt modelId="{C0C18BAA-EF0A-4219-9828-92F7759F3605}" type="pres">
      <dgm:prSet presAssocID="{AAAF7C44-5091-418D-99CF-DAE989B743EC}" presName="compositeA" presStyleCnt="0"/>
      <dgm:spPr/>
    </dgm:pt>
    <dgm:pt modelId="{1A99EDA5-DEBD-490B-AD2B-6AA3AD7C561B}" type="pres">
      <dgm:prSet presAssocID="{AAAF7C44-5091-418D-99CF-DAE989B743EC}" presName="textA" presStyleLbl="revTx" presStyleIdx="2" presStyleCnt="6" custLinFactX="16190" custLinFactNeighborX="100000" custLinFactNeighborY="139">
        <dgm:presLayoutVars>
          <dgm:bulletEnabled val="1"/>
        </dgm:presLayoutVars>
      </dgm:prSet>
      <dgm:spPr/>
    </dgm:pt>
    <dgm:pt modelId="{383774CD-BAE4-49C8-B4E9-4C2F4F81E7B2}" type="pres">
      <dgm:prSet presAssocID="{AAAF7C44-5091-418D-99CF-DAE989B743EC}" presName="circleA" presStyleLbl="node1" presStyleIdx="2" presStyleCnt="6" custLinFactX="243948" custLinFactNeighborX="300000"/>
      <dgm:spPr>
        <a:solidFill>
          <a:srgbClr val="FFC000"/>
        </a:solidFill>
      </dgm:spPr>
    </dgm:pt>
    <dgm:pt modelId="{F15EFCC9-4688-4110-A6C0-EE993642FE08}" type="pres">
      <dgm:prSet presAssocID="{AAAF7C44-5091-418D-99CF-DAE989B743EC}" presName="spaceA" presStyleCnt="0"/>
      <dgm:spPr/>
    </dgm:pt>
    <dgm:pt modelId="{A63C3F42-33F4-4FA0-A8D4-A4C1F7029BB6}" type="pres">
      <dgm:prSet presAssocID="{3F79AC9A-52E2-48D7-B7DF-4A798AB2FE6D}" presName="space" presStyleCnt="0"/>
      <dgm:spPr/>
    </dgm:pt>
    <dgm:pt modelId="{F4F2945C-C9F2-4FFA-8959-111999A19B2E}" type="pres">
      <dgm:prSet presAssocID="{FF9B02E6-00B6-43E3-A744-44F3FE2A0CB1}" presName="compositeB" presStyleCnt="0"/>
      <dgm:spPr/>
    </dgm:pt>
    <dgm:pt modelId="{E5242EA6-8971-4959-A7A8-BD084AF3197D}" type="pres">
      <dgm:prSet presAssocID="{FF9B02E6-00B6-43E3-A744-44F3FE2A0CB1}" presName="textB" presStyleLbl="revTx" presStyleIdx="3" presStyleCnt="6" custLinFactX="1052" custLinFactNeighborX="100000">
        <dgm:presLayoutVars>
          <dgm:bulletEnabled val="1"/>
        </dgm:presLayoutVars>
      </dgm:prSet>
      <dgm:spPr/>
    </dgm:pt>
    <dgm:pt modelId="{90AC0259-4121-4FFD-912F-29A04FB1D857}" type="pres">
      <dgm:prSet presAssocID="{FF9B02E6-00B6-43E3-A744-44F3FE2A0CB1}" presName="circleB" presStyleLbl="node1" presStyleIdx="3" presStyleCnt="6" custLinFactX="200000" custLinFactNeighborX="288344" custLinFactNeighborY="-2046"/>
      <dgm:spPr>
        <a:solidFill>
          <a:srgbClr val="FFC000"/>
        </a:solidFill>
      </dgm:spPr>
    </dgm:pt>
    <dgm:pt modelId="{34579EE0-E3B1-4E3A-91A4-7DB9626CBF51}" type="pres">
      <dgm:prSet presAssocID="{FF9B02E6-00B6-43E3-A744-44F3FE2A0CB1}" presName="spaceB" presStyleCnt="0"/>
      <dgm:spPr/>
    </dgm:pt>
    <dgm:pt modelId="{861170E8-C06D-4494-9091-AA19A0A94739}" type="pres">
      <dgm:prSet presAssocID="{B552D9F5-6697-4882-938E-430EE7641D8F}" presName="space" presStyleCnt="0"/>
      <dgm:spPr/>
    </dgm:pt>
    <dgm:pt modelId="{3B1F7496-625A-4B7D-84DE-4624A6AC2D03}" type="pres">
      <dgm:prSet presAssocID="{8CDC7152-2DEE-43A8-84A3-56A215F9A37C}" presName="compositeA" presStyleCnt="0"/>
      <dgm:spPr/>
    </dgm:pt>
    <dgm:pt modelId="{9C92B110-6AE9-4915-8FE8-3E2D96786838}" type="pres">
      <dgm:prSet presAssocID="{8CDC7152-2DEE-43A8-84A3-56A215F9A37C}" presName="textA" presStyleLbl="revTx" presStyleIdx="4" presStyleCnt="6" custLinFactNeighborX="4779">
        <dgm:presLayoutVars>
          <dgm:bulletEnabled val="1"/>
        </dgm:presLayoutVars>
      </dgm:prSet>
      <dgm:spPr/>
    </dgm:pt>
    <dgm:pt modelId="{DA42A61B-EE3B-4D11-8F23-D8BA4AEA4FC9}" type="pres">
      <dgm:prSet presAssocID="{8CDC7152-2DEE-43A8-84A3-56A215F9A37C}" presName="circleA" presStyleLbl="node1" presStyleIdx="4" presStyleCnt="6" custLinFactNeighborX="-26622"/>
      <dgm:spPr>
        <a:solidFill>
          <a:srgbClr val="FFC000"/>
        </a:solidFill>
      </dgm:spPr>
    </dgm:pt>
    <dgm:pt modelId="{14042434-47C4-4FD7-B31B-52FFDCD31702}" type="pres">
      <dgm:prSet presAssocID="{8CDC7152-2DEE-43A8-84A3-56A215F9A37C}" presName="spaceA" presStyleCnt="0"/>
      <dgm:spPr/>
    </dgm:pt>
    <dgm:pt modelId="{BCBBBC6E-74A8-4E8E-8BF2-E6F59962154A}" type="pres">
      <dgm:prSet presAssocID="{00DCA49A-2654-4F05-B3A4-32D343F372B6}" presName="space" presStyleCnt="0"/>
      <dgm:spPr/>
    </dgm:pt>
    <dgm:pt modelId="{6625837A-CDF5-490F-B3F4-95BFFECA03A4}" type="pres">
      <dgm:prSet presAssocID="{E98D1B62-B78D-44F5-9D54-ADF06A1660D9}" presName="compositeB" presStyleCnt="0"/>
      <dgm:spPr/>
    </dgm:pt>
    <dgm:pt modelId="{94C9415C-1E67-4977-91C5-42A736812160}" type="pres">
      <dgm:prSet presAssocID="{E98D1B62-B78D-44F5-9D54-ADF06A1660D9}" presName="textB" presStyleLbl="revTx" presStyleIdx="5" presStyleCnt="6" custLinFactNeighborX="29071" custLinFactNeighborY="-1022">
        <dgm:presLayoutVars>
          <dgm:bulletEnabled val="1"/>
        </dgm:presLayoutVars>
      </dgm:prSet>
      <dgm:spPr/>
    </dgm:pt>
    <dgm:pt modelId="{8BBE7113-6BD2-4FBD-A726-15C55D30C746}" type="pres">
      <dgm:prSet presAssocID="{E98D1B62-B78D-44F5-9D54-ADF06A1660D9}" presName="circleB" presStyleLbl="node1" presStyleIdx="5" presStyleCnt="6" custLinFactX="35295" custLinFactNeighborX="100000" custLinFactNeighborY="5239"/>
      <dgm:spPr>
        <a:solidFill>
          <a:srgbClr val="FFC000"/>
        </a:solidFill>
      </dgm:spPr>
    </dgm:pt>
    <dgm:pt modelId="{1EF02904-BD97-40A8-9A13-0C447F998576}" type="pres">
      <dgm:prSet presAssocID="{E98D1B62-B78D-44F5-9D54-ADF06A1660D9}" presName="spaceB" presStyleCnt="0"/>
      <dgm:spPr/>
    </dgm:pt>
  </dgm:ptLst>
  <dgm:cxnLst>
    <dgm:cxn modelId="{43A5D507-F4FF-4189-8D83-76117965CE8D}" srcId="{4042FF88-B5D5-4D15-8E51-4049F42D2CA0}" destId="{5EC32F06-CA0E-424C-A3A8-0F774817D7F2}" srcOrd="1" destOrd="0" parTransId="{AEB97C11-61B9-46B4-9B7F-41BB2A646D42}" sibTransId="{74F9E47D-164B-4684-849F-FF56459CA7E7}"/>
    <dgm:cxn modelId="{C5E83F0D-63CA-4410-8C2A-9AB29B621BBB}" type="presOf" srcId="{8CDC7152-2DEE-43A8-84A3-56A215F9A37C}" destId="{9C92B110-6AE9-4915-8FE8-3E2D96786838}" srcOrd="0" destOrd="0" presId="urn:microsoft.com/office/officeart/2005/8/layout/hProcess11"/>
    <dgm:cxn modelId="{81123719-E4F5-40AD-ABEA-2B29B418E71F}" srcId="{4042FF88-B5D5-4D15-8E51-4049F42D2CA0}" destId="{FF9B02E6-00B6-43E3-A744-44F3FE2A0CB1}" srcOrd="3" destOrd="0" parTransId="{68DEFCB7-893F-4BBA-9412-31C911B20FD7}" sibTransId="{B552D9F5-6697-4882-938E-430EE7641D8F}"/>
    <dgm:cxn modelId="{857FA425-E563-4B6B-BF8A-69E449CFD791}" type="presOf" srcId="{4042FF88-B5D5-4D15-8E51-4049F42D2CA0}" destId="{B9446777-1F51-47D5-986F-B04F34F25896}" srcOrd="0" destOrd="0" presId="urn:microsoft.com/office/officeart/2005/8/layout/hProcess11"/>
    <dgm:cxn modelId="{DCF26E6A-388F-49D3-B886-90620DCA12D6}" srcId="{4042FF88-B5D5-4D15-8E51-4049F42D2CA0}" destId="{AAAF7C44-5091-418D-99CF-DAE989B743EC}" srcOrd="2" destOrd="0" parTransId="{8F128229-A65F-4318-AACA-C22461425F47}" sibTransId="{3F79AC9A-52E2-48D7-B7DF-4A798AB2FE6D}"/>
    <dgm:cxn modelId="{8F6D1975-C6D3-47E2-96E6-2603538FBE4C}" type="presOf" srcId="{E98D1B62-B78D-44F5-9D54-ADF06A1660D9}" destId="{94C9415C-1E67-4977-91C5-42A736812160}" srcOrd="0" destOrd="0" presId="urn:microsoft.com/office/officeart/2005/8/layout/hProcess11"/>
    <dgm:cxn modelId="{0C66D555-5A40-483C-9C8F-892DB6A0BEB7}" srcId="{4042FF88-B5D5-4D15-8E51-4049F42D2CA0}" destId="{E98D1B62-B78D-44F5-9D54-ADF06A1660D9}" srcOrd="5" destOrd="0" parTransId="{7133D755-1127-441A-A0E4-D8C5F8B32973}" sibTransId="{B97DA302-1023-4DC6-B4A6-FDBA18BBBCDF}"/>
    <dgm:cxn modelId="{1DCFEBA5-32F4-4AFC-8677-BE1DD8B27A05}" type="presOf" srcId="{5EC32F06-CA0E-424C-A3A8-0F774817D7F2}" destId="{030EA4AF-9D8E-42DD-8D6B-3B96E991DF0C}" srcOrd="0" destOrd="0" presId="urn:microsoft.com/office/officeart/2005/8/layout/hProcess11"/>
    <dgm:cxn modelId="{439019AD-E352-4706-9CED-A455D79A4059}" type="presOf" srcId="{AAAF7C44-5091-418D-99CF-DAE989B743EC}" destId="{1A99EDA5-DEBD-490B-AD2B-6AA3AD7C561B}" srcOrd="0" destOrd="0" presId="urn:microsoft.com/office/officeart/2005/8/layout/hProcess11"/>
    <dgm:cxn modelId="{47B21AAF-6020-43A9-B4EA-45E767205503}" srcId="{4042FF88-B5D5-4D15-8E51-4049F42D2CA0}" destId="{13E82CD4-EBDF-4794-B926-9F143C093C18}" srcOrd="0" destOrd="0" parTransId="{A427CE21-9AE3-4263-9DF8-804AF7783DDD}" sibTransId="{A7899ADB-FBA4-4F30-8C75-6D49D3A5D463}"/>
    <dgm:cxn modelId="{9D100BC4-0AB9-4DB0-970A-B98A506A98DE}" type="presOf" srcId="{13E82CD4-EBDF-4794-B926-9F143C093C18}" destId="{B8C631B5-606A-4145-AFF9-9A6E81755EDB}" srcOrd="0" destOrd="0" presId="urn:microsoft.com/office/officeart/2005/8/layout/hProcess11"/>
    <dgm:cxn modelId="{4A217DF0-8880-4C1D-A521-71E63ABC1529}" type="presOf" srcId="{FF9B02E6-00B6-43E3-A744-44F3FE2A0CB1}" destId="{E5242EA6-8971-4959-A7A8-BD084AF3197D}" srcOrd="0" destOrd="0" presId="urn:microsoft.com/office/officeart/2005/8/layout/hProcess11"/>
    <dgm:cxn modelId="{5BAF15FC-8874-4B80-80AE-BE73251629E4}" srcId="{4042FF88-B5D5-4D15-8E51-4049F42D2CA0}" destId="{8CDC7152-2DEE-43A8-84A3-56A215F9A37C}" srcOrd="4" destOrd="0" parTransId="{08BA5320-23A5-4996-919B-A1A2372CD943}" sibTransId="{00DCA49A-2654-4F05-B3A4-32D343F372B6}"/>
    <dgm:cxn modelId="{503DF71E-E42A-4692-ABB2-193804D7B646}" type="presParOf" srcId="{B9446777-1F51-47D5-986F-B04F34F25896}" destId="{39F399E1-9358-4B05-A1D5-B2E5AAAD4FBF}" srcOrd="0" destOrd="0" presId="urn:microsoft.com/office/officeart/2005/8/layout/hProcess11"/>
    <dgm:cxn modelId="{E460F714-849F-4653-A6D7-06BB032124FB}" type="presParOf" srcId="{B9446777-1F51-47D5-986F-B04F34F25896}" destId="{6EDB54F8-1FF9-49B7-ACED-3136EE87810D}" srcOrd="1" destOrd="0" presId="urn:microsoft.com/office/officeart/2005/8/layout/hProcess11"/>
    <dgm:cxn modelId="{0DF6858F-A3A5-46C3-9D76-13CAA8AF80D9}" type="presParOf" srcId="{6EDB54F8-1FF9-49B7-ACED-3136EE87810D}" destId="{03BF878D-725D-4A6C-8106-EA90691B2C17}" srcOrd="0" destOrd="0" presId="urn:microsoft.com/office/officeart/2005/8/layout/hProcess11"/>
    <dgm:cxn modelId="{C83FB1C8-93E7-43C9-9988-6B546F36AA1F}" type="presParOf" srcId="{03BF878D-725D-4A6C-8106-EA90691B2C17}" destId="{B8C631B5-606A-4145-AFF9-9A6E81755EDB}" srcOrd="0" destOrd="0" presId="urn:microsoft.com/office/officeart/2005/8/layout/hProcess11"/>
    <dgm:cxn modelId="{725EC999-4C44-405A-A66E-EB977D861A01}" type="presParOf" srcId="{03BF878D-725D-4A6C-8106-EA90691B2C17}" destId="{3475CFC6-5058-49E4-8D7D-AF3261B81291}" srcOrd="1" destOrd="0" presId="urn:microsoft.com/office/officeart/2005/8/layout/hProcess11"/>
    <dgm:cxn modelId="{AE432D64-7FAD-4A84-8459-0F62D9622243}" type="presParOf" srcId="{03BF878D-725D-4A6C-8106-EA90691B2C17}" destId="{199EA650-3813-4E6D-B0B8-C33A33416C55}" srcOrd="2" destOrd="0" presId="urn:microsoft.com/office/officeart/2005/8/layout/hProcess11"/>
    <dgm:cxn modelId="{86F00437-FCFB-402A-9660-4F45A160DAC0}" type="presParOf" srcId="{6EDB54F8-1FF9-49B7-ACED-3136EE87810D}" destId="{382B6491-39E5-49BE-B1C9-48454A436595}" srcOrd="1" destOrd="0" presId="urn:microsoft.com/office/officeart/2005/8/layout/hProcess11"/>
    <dgm:cxn modelId="{7DF1C462-6D91-404E-9A90-C8CADD6F452A}" type="presParOf" srcId="{6EDB54F8-1FF9-49B7-ACED-3136EE87810D}" destId="{92E0E577-55AD-4D19-AD4F-976A4DF3434D}" srcOrd="2" destOrd="0" presId="urn:microsoft.com/office/officeart/2005/8/layout/hProcess11"/>
    <dgm:cxn modelId="{30992EEF-4F69-4425-AE59-3B68A010046A}" type="presParOf" srcId="{92E0E577-55AD-4D19-AD4F-976A4DF3434D}" destId="{030EA4AF-9D8E-42DD-8D6B-3B96E991DF0C}" srcOrd="0" destOrd="0" presId="urn:microsoft.com/office/officeart/2005/8/layout/hProcess11"/>
    <dgm:cxn modelId="{219391A4-A3E4-4B7A-B78D-4B81F651B6D8}" type="presParOf" srcId="{92E0E577-55AD-4D19-AD4F-976A4DF3434D}" destId="{13160110-CAF0-4A40-AE08-D5EDF9043187}" srcOrd="1" destOrd="0" presId="urn:microsoft.com/office/officeart/2005/8/layout/hProcess11"/>
    <dgm:cxn modelId="{5EAFD5B1-2C13-4E6D-94B7-C5854D58B567}" type="presParOf" srcId="{92E0E577-55AD-4D19-AD4F-976A4DF3434D}" destId="{8B70BACC-2387-4608-82AA-0DCE0C15B927}" srcOrd="2" destOrd="0" presId="urn:microsoft.com/office/officeart/2005/8/layout/hProcess11"/>
    <dgm:cxn modelId="{5A6777A7-4FD7-4B51-8B8E-575AB9B1A016}" type="presParOf" srcId="{6EDB54F8-1FF9-49B7-ACED-3136EE87810D}" destId="{A044E39F-E503-4332-9911-40756D8C6B0D}" srcOrd="3" destOrd="0" presId="urn:microsoft.com/office/officeart/2005/8/layout/hProcess11"/>
    <dgm:cxn modelId="{990A24EE-6619-4F5C-B2A0-809E48B3D5AB}" type="presParOf" srcId="{6EDB54F8-1FF9-49B7-ACED-3136EE87810D}" destId="{C0C18BAA-EF0A-4219-9828-92F7759F3605}" srcOrd="4" destOrd="0" presId="urn:microsoft.com/office/officeart/2005/8/layout/hProcess11"/>
    <dgm:cxn modelId="{98253B0A-F33C-4E76-A393-23E06E5AC413}" type="presParOf" srcId="{C0C18BAA-EF0A-4219-9828-92F7759F3605}" destId="{1A99EDA5-DEBD-490B-AD2B-6AA3AD7C561B}" srcOrd="0" destOrd="0" presId="urn:microsoft.com/office/officeart/2005/8/layout/hProcess11"/>
    <dgm:cxn modelId="{7FF4092D-71AF-4F09-884D-F485D2221121}" type="presParOf" srcId="{C0C18BAA-EF0A-4219-9828-92F7759F3605}" destId="{383774CD-BAE4-49C8-B4E9-4C2F4F81E7B2}" srcOrd="1" destOrd="0" presId="urn:microsoft.com/office/officeart/2005/8/layout/hProcess11"/>
    <dgm:cxn modelId="{109E618E-A5D8-45C6-8DDD-508E60BC7235}" type="presParOf" srcId="{C0C18BAA-EF0A-4219-9828-92F7759F3605}" destId="{F15EFCC9-4688-4110-A6C0-EE993642FE08}" srcOrd="2" destOrd="0" presId="urn:microsoft.com/office/officeart/2005/8/layout/hProcess11"/>
    <dgm:cxn modelId="{55F1984E-A0FC-4E60-A534-37C92E71C2AC}" type="presParOf" srcId="{6EDB54F8-1FF9-49B7-ACED-3136EE87810D}" destId="{A63C3F42-33F4-4FA0-A8D4-A4C1F7029BB6}" srcOrd="5" destOrd="0" presId="urn:microsoft.com/office/officeart/2005/8/layout/hProcess11"/>
    <dgm:cxn modelId="{C25C6D93-CA64-4586-A813-3482E694A866}" type="presParOf" srcId="{6EDB54F8-1FF9-49B7-ACED-3136EE87810D}" destId="{F4F2945C-C9F2-4FFA-8959-111999A19B2E}" srcOrd="6" destOrd="0" presId="urn:microsoft.com/office/officeart/2005/8/layout/hProcess11"/>
    <dgm:cxn modelId="{6B0270F4-83A6-46A4-872E-D725E8B8F26C}" type="presParOf" srcId="{F4F2945C-C9F2-4FFA-8959-111999A19B2E}" destId="{E5242EA6-8971-4959-A7A8-BD084AF3197D}" srcOrd="0" destOrd="0" presId="urn:microsoft.com/office/officeart/2005/8/layout/hProcess11"/>
    <dgm:cxn modelId="{67653709-03A7-464E-AD8B-333D5FF3CD00}" type="presParOf" srcId="{F4F2945C-C9F2-4FFA-8959-111999A19B2E}" destId="{90AC0259-4121-4FFD-912F-29A04FB1D857}" srcOrd="1" destOrd="0" presId="urn:microsoft.com/office/officeart/2005/8/layout/hProcess11"/>
    <dgm:cxn modelId="{7E7B4161-346B-49AB-B3A7-E9EEF4D44677}" type="presParOf" srcId="{F4F2945C-C9F2-4FFA-8959-111999A19B2E}" destId="{34579EE0-E3B1-4E3A-91A4-7DB9626CBF51}" srcOrd="2" destOrd="0" presId="urn:microsoft.com/office/officeart/2005/8/layout/hProcess11"/>
    <dgm:cxn modelId="{60DAB933-6469-49F4-94F9-3AC91B974459}" type="presParOf" srcId="{6EDB54F8-1FF9-49B7-ACED-3136EE87810D}" destId="{861170E8-C06D-4494-9091-AA19A0A94739}" srcOrd="7" destOrd="0" presId="urn:microsoft.com/office/officeart/2005/8/layout/hProcess11"/>
    <dgm:cxn modelId="{6BC1D1E3-0C9C-4B1C-8435-5E80EF107EAE}" type="presParOf" srcId="{6EDB54F8-1FF9-49B7-ACED-3136EE87810D}" destId="{3B1F7496-625A-4B7D-84DE-4624A6AC2D03}" srcOrd="8" destOrd="0" presId="urn:microsoft.com/office/officeart/2005/8/layout/hProcess11"/>
    <dgm:cxn modelId="{156E60BD-A7CB-451B-98F1-3B0D8D098348}" type="presParOf" srcId="{3B1F7496-625A-4B7D-84DE-4624A6AC2D03}" destId="{9C92B110-6AE9-4915-8FE8-3E2D96786838}" srcOrd="0" destOrd="0" presId="urn:microsoft.com/office/officeart/2005/8/layout/hProcess11"/>
    <dgm:cxn modelId="{3C584AEA-6CC1-45E9-AC34-1F2D0EC5627A}" type="presParOf" srcId="{3B1F7496-625A-4B7D-84DE-4624A6AC2D03}" destId="{DA42A61B-EE3B-4D11-8F23-D8BA4AEA4FC9}" srcOrd="1" destOrd="0" presId="urn:microsoft.com/office/officeart/2005/8/layout/hProcess11"/>
    <dgm:cxn modelId="{E9A6A083-9E96-49C7-97D8-B9D964EED4A3}" type="presParOf" srcId="{3B1F7496-625A-4B7D-84DE-4624A6AC2D03}" destId="{14042434-47C4-4FD7-B31B-52FFDCD31702}" srcOrd="2" destOrd="0" presId="urn:microsoft.com/office/officeart/2005/8/layout/hProcess11"/>
    <dgm:cxn modelId="{A8A50914-E8B0-464A-88CD-7B4F0698E19F}" type="presParOf" srcId="{6EDB54F8-1FF9-49B7-ACED-3136EE87810D}" destId="{BCBBBC6E-74A8-4E8E-8BF2-E6F59962154A}" srcOrd="9" destOrd="0" presId="urn:microsoft.com/office/officeart/2005/8/layout/hProcess11"/>
    <dgm:cxn modelId="{56F82641-2861-4331-ABBA-744F764D823F}" type="presParOf" srcId="{6EDB54F8-1FF9-49B7-ACED-3136EE87810D}" destId="{6625837A-CDF5-490F-B3F4-95BFFECA03A4}" srcOrd="10" destOrd="0" presId="urn:microsoft.com/office/officeart/2005/8/layout/hProcess11"/>
    <dgm:cxn modelId="{93C4D2FB-A325-4F97-8D87-8C440A5B5029}" type="presParOf" srcId="{6625837A-CDF5-490F-B3F4-95BFFECA03A4}" destId="{94C9415C-1E67-4977-91C5-42A736812160}" srcOrd="0" destOrd="0" presId="urn:microsoft.com/office/officeart/2005/8/layout/hProcess11"/>
    <dgm:cxn modelId="{260A92EF-204F-442F-943F-664A750B8F18}" type="presParOf" srcId="{6625837A-CDF5-490F-B3F4-95BFFECA03A4}" destId="{8BBE7113-6BD2-4FBD-A726-15C55D30C746}" srcOrd="1" destOrd="0" presId="urn:microsoft.com/office/officeart/2005/8/layout/hProcess11"/>
    <dgm:cxn modelId="{A8797AB4-53EE-4627-B853-C93A5E4BE731}" type="presParOf" srcId="{6625837A-CDF5-490F-B3F4-95BFFECA03A4}" destId="{1EF02904-BD97-40A8-9A13-0C447F99857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399E1-9358-4B05-A1D5-B2E5AAAD4FBF}">
      <dsp:nvSpPr>
        <dsp:cNvPr id="0" name=""/>
        <dsp:cNvSpPr/>
      </dsp:nvSpPr>
      <dsp:spPr>
        <a:xfrm>
          <a:off x="0" y="1101566"/>
          <a:ext cx="11899149" cy="146875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631B5-606A-4145-AFF9-9A6E81755EDB}">
      <dsp:nvSpPr>
        <dsp:cNvPr id="0" name=""/>
        <dsp:cNvSpPr/>
      </dsp:nvSpPr>
      <dsp:spPr>
        <a:xfrm>
          <a:off x="2941"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a:t>1 November 2023</a:t>
          </a:r>
        </a:p>
        <a:p>
          <a:pPr marL="0" lvl="0" indent="0" algn="ctr" defTabSz="488950">
            <a:lnSpc>
              <a:spcPct val="100000"/>
            </a:lnSpc>
            <a:spcBef>
              <a:spcPct val="0"/>
            </a:spcBef>
            <a:spcAft>
              <a:spcPct val="35000"/>
            </a:spcAft>
            <a:buNone/>
          </a:pPr>
          <a:r>
            <a:rPr lang="en-AU" sz="1100" kern="1200"/>
            <a:t>MyMedicare – Telehealth Items</a:t>
          </a:r>
        </a:p>
      </dsp:txBody>
      <dsp:txXfrm>
        <a:off x="2941" y="0"/>
        <a:ext cx="1712536" cy="1468755"/>
      </dsp:txXfrm>
    </dsp:sp>
    <dsp:sp modelId="{3475CFC6-5058-49E4-8D7D-AF3261B81291}">
      <dsp:nvSpPr>
        <dsp:cNvPr id="0" name=""/>
        <dsp:cNvSpPr/>
      </dsp:nvSpPr>
      <dsp:spPr>
        <a:xfrm>
          <a:off x="675615" y="1652349"/>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EA4AF-9D8E-42DD-8D6B-3B96E991DF0C}">
      <dsp:nvSpPr>
        <dsp:cNvPr id="0" name=""/>
        <dsp:cNvSpPr/>
      </dsp:nvSpPr>
      <dsp:spPr>
        <a:xfrm>
          <a:off x="2284707" y="219426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July 2024 </a:t>
          </a:r>
        </a:p>
        <a:p>
          <a:pPr marL="0" lvl="0" indent="0" algn="ctr" defTabSz="488950">
            <a:lnSpc>
              <a:spcPct val="100000"/>
            </a:lnSpc>
            <a:spcBef>
              <a:spcPct val="0"/>
            </a:spcBef>
            <a:spcAft>
              <a:spcPct val="35000"/>
            </a:spcAft>
            <a:buNone/>
          </a:pPr>
          <a:r>
            <a:rPr lang="en-AU" sz="1100" kern="1200" dirty="0"/>
            <a:t>MyMedicare General Practice In Aged Care Incentive</a:t>
          </a:r>
        </a:p>
      </dsp:txBody>
      <dsp:txXfrm>
        <a:off x="2284707" y="2194261"/>
        <a:ext cx="1712536" cy="1468755"/>
      </dsp:txXfrm>
    </dsp:sp>
    <dsp:sp modelId="{13160110-CAF0-4A40-AE08-D5EDF9043187}">
      <dsp:nvSpPr>
        <dsp:cNvPr id="0" name=""/>
        <dsp:cNvSpPr/>
      </dsp:nvSpPr>
      <dsp:spPr>
        <a:xfrm>
          <a:off x="2944202" y="1661228"/>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9EDA5-DEBD-490B-AD2B-6AA3AD7C561B}">
      <dsp:nvSpPr>
        <dsp:cNvPr id="0" name=""/>
        <dsp:cNvSpPr/>
      </dsp:nvSpPr>
      <dsp:spPr>
        <a:xfrm>
          <a:off x="5589063" y="204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July 2025 </a:t>
          </a:r>
        </a:p>
        <a:p>
          <a:pPr marL="0" lvl="0" indent="0" algn="ctr" defTabSz="488950">
            <a:lnSpc>
              <a:spcPct val="100000"/>
            </a:lnSpc>
            <a:spcBef>
              <a:spcPct val="0"/>
            </a:spcBef>
            <a:spcAft>
              <a:spcPct val="35000"/>
            </a:spcAft>
            <a:buNone/>
          </a:pPr>
          <a:r>
            <a:rPr lang="en-US" sz="1100" kern="1200" dirty="0"/>
            <a:t>new Chronic Condition Management MBS Item Numbers link to MyMedicare</a:t>
          </a:r>
          <a:endParaRPr lang="en-AU" sz="1100" kern="1200" dirty="0"/>
        </a:p>
      </dsp:txBody>
      <dsp:txXfrm>
        <a:off x="5589063" y="2041"/>
        <a:ext cx="1712536" cy="1468755"/>
      </dsp:txXfrm>
    </dsp:sp>
    <dsp:sp modelId="{383774CD-BAE4-49C8-B4E9-4C2F4F81E7B2}">
      <dsp:nvSpPr>
        <dsp:cNvPr id="0" name=""/>
        <dsp:cNvSpPr/>
      </dsp:nvSpPr>
      <dsp:spPr>
        <a:xfrm>
          <a:off x="6269257"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42EA6-8971-4959-A7A8-BD084AF3197D}">
      <dsp:nvSpPr>
        <dsp:cNvPr id="0" name=""/>
        <dsp:cNvSpPr/>
      </dsp:nvSpPr>
      <dsp:spPr>
        <a:xfrm>
          <a:off x="7127982" y="220313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US" sz="1100" kern="1200" dirty="0"/>
            <a:t>New Bulk Billing Practice Incentive Program launches</a:t>
          </a:r>
          <a:endParaRPr lang="en-AU" sz="1100" kern="1200" dirty="0"/>
        </a:p>
      </dsp:txBody>
      <dsp:txXfrm>
        <a:off x="7127982" y="2203132"/>
        <a:ext cx="1712536" cy="1468755"/>
      </dsp:txXfrm>
    </dsp:sp>
    <dsp:sp modelId="{90AC0259-4121-4FFD-912F-29A04FB1D857}">
      <dsp:nvSpPr>
        <dsp:cNvPr id="0" name=""/>
        <dsp:cNvSpPr/>
      </dsp:nvSpPr>
      <dsp:spPr>
        <a:xfrm>
          <a:off x="7863248" y="164483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2B110-6AE9-4915-8FE8-3E2D96786838}">
      <dsp:nvSpPr>
        <dsp:cNvPr id="0" name=""/>
        <dsp:cNvSpPr/>
      </dsp:nvSpPr>
      <dsp:spPr>
        <a:xfrm>
          <a:off x="7277435"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AU" sz="1100" kern="1200" dirty="0"/>
            <a:t>Better Access Mental Health Treatment Plans incorporate MyMedicare</a:t>
          </a:r>
        </a:p>
      </dsp:txBody>
      <dsp:txXfrm>
        <a:off x="7277435" y="0"/>
        <a:ext cx="1712536" cy="1468755"/>
      </dsp:txXfrm>
    </dsp:sp>
    <dsp:sp modelId="{DA42A61B-EE3B-4D11-8F23-D8BA4AEA4FC9}">
      <dsp:nvSpPr>
        <dsp:cNvPr id="0" name=""/>
        <dsp:cNvSpPr/>
      </dsp:nvSpPr>
      <dsp:spPr>
        <a:xfrm>
          <a:off x="7770514"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9415C-1E67-4977-91C5-42A736812160}">
      <dsp:nvSpPr>
        <dsp:cNvPr id="0" name=""/>
        <dsp:cNvSpPr/>
      </dsp:nvSpPr>
      <dsp:spPr>
        <a:xfrm>
          <a:off x="9491607" y="218812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Future MyMedicare planned changes </a:t>
          </a:r>
          <a:endParaRPr lang="en-AU" sz="1100" kern="1200" dirty="0"/>
        </a:p>
      </dsp:txBody>
      <dsp:txXfrm>
        <a:off x="9491607" y="2188122"/>
        <a:ext cx="1712536" cy="1468755"/>
      </dsp:txXfrm>
    </dsp:sp>
    <dsp:sp modelId="{8BBE7113-6BD2-4FBD-A726-15C55D30C746}">
      <dsp:nvSpPr>
        <dsp:cNvPr id="0" name=""/>
        <dsp:cNvSpPr/>
      </dsp:nvSpPr>
      <dsp:spPr>
        <a:xfrm>
          <a:off x="10163218" y="167158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676F0B-1CC7-4AFD-9502-7671017474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AEF549B-88EB-AA58-E40A-44E0E9712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0B1CD-EE5A-412D-ADCA-837D3B1B72D9}" type="datetimeFigureOut">
              <a:rPr lang="en-AU" smtClean="0"/>
              <a:t>9/05/2025</a:t>
            </a:fld>
            <a:endParaRPr lang="en-AU"/>
          </a:p>
        </p:txBody>
      </p:sp>
      <p:sp>
        <p:nvSpPr>
          <p:cNvPr id="4" name="Footer Placeholder 3">
            <a:extLst>
              <a:ext uri="{FF2B5EF4-FFF2-40B4-BE49-F238E27FC236}">
                <a16:creationId xmlns:a16="http://schemas.microsoft.com/office/drawing/2014/main" id="{8E6B0E78-7A32-51EB-F6B1-2CDC95DD1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1F861CA-ACEA-5D7C-7973-88BE559EB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529B7B-9B5C-43E1-BBDA-D316AEF88CF7}" type="slidenum">
              <a:rPr lang="en-AU" smtClean="0"/>
              <a:t>‹#›</a:t>
            </a:fld>
            <a:endParaRPr lang="en-AU"/>
          </a:p>
        </p:txBody>
      </p:sp>
    </p:spTree>
    <p:extLst>
      <p:ext uri="{BB962C8B-B14F-4D97-AF65-F5344CB8AC3E}">
        <p14:creationId xmlns:p14="http://schemas.microsoft.com/office/powerpoint/2010/main" val="1755419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64E0D-5000-475A-8A26-D3E035F2E207}" type="datetimeFigureOut">
              <a:rPr lang="en-AU" smtClean="0"/>
              <a:t>9/05/2025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2F01F-10F5-468E-9135-97C0C0671096}" type="slidenum">
              <a:rPr lang="en-AU" smtClean="0"/>
              <a:t>‹#›</a:t>
            </a:fld>
            <a:endParaRPr lang="en-AU"/>
          </a:p>
        </p:txBody>
      </p:sp>
    </p:spTree>
    <p:extLst>
      <p:ext uri="{BB962C8B-B14F-4D97-AF65-F5344CB8AC3E}">
        <p14:creationId xmlns:p14="http://schemas.microsoft.com/office/powerpoint/2010/main" val="11244733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41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254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8"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09831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9189E-D0B4-BFE3-3177-B8729DACD4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5153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52280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3219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25783B-99BB-1A7D-7A74-6FA30F8A11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EEA1DE16-33D1-78F7-2277-C0FB37949739}"/>
              </a:ext>
            </a:extLst>
          </p:cNvPr>
          <p:cNvSpPr>
            <a:spLocks noGrp="1"/>
          </p:cNvSpPr>
          <p:nvPr>
            <p:ph type="title" hasCustomPrompt="1"/>
          </p:nvPr>
        </p:nvSpPr>
        <p:spPr>
          <a:xfrm>
            <a:off x="630395" y="365125"/>
            <a:ext cx="10736421" cy="1325563"/>
          </a:xfrm>
        </p:spPr>
        <p:txBody>
          <a:bodyPr/>
          <a:lstStyle>
            <a:lvl1pPr>
              <a:defRPr/>
            </a:lvl1pPr>
          </a:lstStyle>
          <a:p>
            <a:r>
              <a:rPr lang="en-US"/>
              <a:t>Slide heading</a:t>
            </a:r>
            <a:endParaRPr lang="en-AU"/>
          </a:p>
        </p:txBody>
      </p:sp>
      <p:sp>
        <p:nvSpPr>
          <p:cNvPr id="11" name="Date Placeholder 3">
            <a:extLst>
              <a:ext uri="{FF2B5EF4-FFF2-40B4-BE49-F238E27FC236}">
                <a16:creationId xmlns:a16="http://schemas.microsoft.com/office/drawing/2014/main" id="{4F07CBD5-0CCE-1D8B-1351-6BDCA90DD84D}"/>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9/05/2025</a:t>
            </a:fld>
            <a:endParaRPr lang="en-AU"/>
          </a:p>
        </p:txBody>
      </p:sp>
      <p:sp>
        <p:nvSpPr>
          <p:cNvPr id="12" name="Slide Number Placeholder 5">
            <a:extLst>
              <a:ext uri="{FF2B5EF4-FFF2-40B4-BE49-F238E27FC236}">
                <a16:creationId xmlns:a16="http://schemas.microsoft.com/office/drawing/2014/main" id="{E6A5BE38-F991-D8D1-E635-7F9B1DDD6042}"/>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3" name="Content Placeholder 2">
            <a:extLst>
              <a:ext uri="{FF2B5EF4-FFF2-40B4-BE49-F238E27FC236}">
                <a16:creationId xmlns:a16="http://schemas.microsoft.com/office/drawing/2014/main" id="{365C54CE-EABA-C768-5881-170982CB9364}"/>
              </a:ext>
            </a:extLst>
          </p:cNvPr>
          <p:cNvSpPr>
            <a:spLocks noGrp="1"/>
          </p:cNvSpPr>
          <p:nvPr>
            <p:ph idx="1" hasCustomPrompt="1"/>
          </p:nvPr>
        </p:nvSpPr>
        <p:spPr>
          <a:xfrm>
            <a:off x="630395"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or Imagery</a:t>
            </a:r>
            <a:endParaRPr lang="en-AU"/>
          </a:p>
        </p:txBody>
      </p:sp>
      <p:sp>
        <p:nvSpPr>
          <p:cNvPr id="4" name="Content Placeholder 2">
            <a:extLst>
              <a:ext uri="{FF2B5EF4-FFF2-40B4-BE49-F238E27FC236}">
                <a16:creationId xmlns:a16="http://schemas.microsoft.com/office/drawing/2014/main" id="{89E2B4F6-82DC-8382-EFEC-3F304C1935EC}"/>
              </a:ext>
            </a:extLst>
          </p:cNvPr>
          <p:cNvSpPr>
            <a:spLocks noGrp="1"/>
          </p:cNvSpPr>
          <p:nvPr>
            <p:ph idx="11" hasCustomPrompt="1"/>
          </p:nvPr>
        </p:nvSpPr>
        <p:spPr>
          <a:xfrm>
            <a:off x="5963499"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a:t>Text or Imagery</a:t>
            </a:r>
            <a:endParaRPr lang="en-AU"/>
          </a:p>
        </p:txBody>
      </p:sp>
      <p:pic>
        <p:nvPicPr>
          <p:cNvPr id="5" name="Picture 4" descr="A logo with arrows and a circle&#10;&#10;Description automatically generated">
            <a:extLst>
              <a:ext uri="{FF2B5EF4-FFF2-40B4-BE49-F238E27FC236}">
                <a16:creationId xmlns:a16="http://schemas.microsoft.com/office/drawing/2014/main" id="{EDE69402-7A2B-B262-190E-33303CC2B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306874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C451C-94FF-7969-F274-136E452E1D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10" name="Date Placeholder 3">
            <a:extLst>
              <a:ext uri="{FF2B5EF4-FFF2-40B4-BE49-F238E27FC236}">
                <a16:creationId xmlns:a16="http://schemas.microsoft.com/office/drawing/2014/main" id="{074D8DD6-3F99-A1E5-96EA-B6170187CCB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9/05/2025</a:t>
            </a:fld>
            <a:endParaRPr lang="en-AU"/>
          </a:p>
        </p:txBody>
      </p:sp>
      <p:sp>
        <p:nvSpPr>
          <p:cNvPr id="11" name="Slide Number Placeholder 5">
            <a:extLst>
              <a:ext uri="{FF2B5EF4-FFF2-40B4-BE49-F238E27FC236}">
                <a16:creationId xmlns:a16="http://schemas.microsoft.com/office/drawing/2014/main" id="{E403ADD5-EDB1-06B7-AFEE-6E6FF984FD58}"/>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5" name="Title 1">
            <a:extLst>
              <a:ext uri="{FF2B5EF4-FFF2-40B4-BE49-F238E27FC236}">
                <a16:creationId xmlns:a16="http://schemas.microsoft.com/office/drawing/2014/main" id="{8C07E695-B673-3E46-9999-CDE18FCF02DB}"/>
              </a:ext>
            </a:extLst>
          </p:cNvPr>
          <p:cNvSpPr>
            <a:spLocks noGrp="1"/>
          </p:cNvSpPr>
          <p:nvPr>
            <p:ph type="ctrTitle" hasCustomPrompt="1"/>
          </p:nvPr>
        </p:nvSpPr>
        <p:spPr>
          <a:xfrm>
            <a:off x="696240" y="1440861"/>
            <a:ext cx="6523075" cy="762000"/>
          </a:xfrm>
        </p:spPr>
        <p:txBody>
          <a:bodyPr anchor="t">
            <a:normAutofit/>
          </a:bodyPr>
          <a:lstStyle>
            <a:lvl1pPr algn="l">
              <a:defRPr sz="4800" b="0">
                <a:solidFill>
                  <a:schemeClr val="accent1"/>
                </a:solidFill>
              </a:defRPr>
            </a:lvl1pPr>
          </a:lstStyle>
          <a:p>
            <a:r>
              <a:rPr lang="en-US"/>
              <a:t>Section Heading</a:t>
            </a:r>
            <a:endParaRPr lang="en-AU"/>
          </a:p>
        </p:txBody>
      </p:sp>
      <p:sp>
        <p:nvSpPr>
          <p:cNvPr id="6" name="Text Placeholder 17">
            <a:extLst>
              <a:ext uri="{FF2B5EF4-FFF2-40B4-BE49-F238E27FC236}">
                <a16:creationId xmlns:a16="http://schemas.microsoft.com/office/drawing/2014/main" id="{CDE5D95E-09BD-1BBA-2CC2-C7B339A6D5C3}"/>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10386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703F80-03D3-F676-47D4-30A7A0252881}"/>
              </a:ext>
            </a:extLst>
          </p:cNvPr>
          <p:cNvPicPr>
            <a:picLocks noChangeAspect="1"/>
          </p:cNvPicPr>
          <p:nvPr userDrawn="1"/>
        </p:nvPicPr>
        <p:blipFill>
          <a:blip r:embed="rId2"/>
          <a:stretch>
            <a:fillRect/>
          </a:stretch>
        </p:blipFill>
        <p:spPr>
          <a:xfrm>
            <a:off x="457482" y="5747189"/>
            <a:ext cx="1397297" cy="798455"/>
          </a:xfrm>
          <a:prstGeom prst="rect">
            <a:avLst/>
          </a:prstGeom>
        </p:spPr>
      </p:pic>
      <p:sp>
        <p:nvSpPr>
          <p:cNvPr id="2" name="Date Placeholder 3">
            <a:extLst>
              <a:ext uri="{FF2B5EF4-FFF2-40B4-BE49-F238E27FC236}">
                <a16:creationId xmlns:a16="http://schemas.microsoft.com/office/drawing/2014/main" id="{95F2787B-04B9-D31E-214E-8977FE14F88A}"/>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bg2"/>
                </a:solidFill>
                <a:latin typeface="+mn-lt"/>
                <a:cs typeface="Poppins Medium" panose="00000600000000000000" pitchFamily="2" charset="0"/>
              </a:defRPr>
            </a:lvl1pPr>
          </a:lstStyle>
          <a:p>
            <a:fld id="{B28B66EA-46F1-44ED-8044-D0AEDBF82779}" type="datetime1">
              <a:rPr lang="en-AU" smtClean="0"/>
              <a:pPr/>
              <a:t>9/05/2025</a:t>
            </a:fld>
            <a:endParaRPr lang="en-AU"/>
          </a:p>
        </p:txBody>
      </p:sp>
      <p:sp>
        <p:nvSpPr>
          <p:cNvPr id="3" name="Slide Number Placeholder 5">
            <a:extLst>
              <a:ext uri="{FF2B5EF4-FFF2-40B4-BE49-F238E27FC236}">
                <a16:creationId xmlns:a16="http://schemas.microsoft.com/office/drawing/2014/main" id="{CA1587BF-8292-1173-D819-819B15C0ECE7}"/>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bg2"/>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Tree>
    <p:extLst>
      <p:ext uri="{BB962C8B-B14F-4D97-AF65-F5344CB8AC3E}">
        <p14:creationId xmlns:p14="http://schemas.microsoft.com/office/powerpoint/2010/main" val="149925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75A260-0220-C608-2126-4BA463B98E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Placeholder 1">
            <a:extLst>
              <a:ext uri="{FF2B5EF4-FFF2-40B4-BE49-F238E27FC236}">
                <a16:creationId xmlns:a16="http://schemas.microsoft.com/office/drawing/2014/main" id="{740C91C4-A359-CCCB-C1E3-5228F265B50D}"/>
              </a:ext>
            </a:extLst>
          </p:cNvPr>
          <p:cNvSpPr>
            <a:spLocks noGrp="1"/>
          </p:cNvSpPr>
          <p:nvPr>
            <p:ph type="title"/>
          </p:nvPr>
        </p:nvSpPr>
        <p:spPr>
          <a:xfrm>
            <a:off x="630394" y="365125"/>
            <a:ext cx="10736421"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16" name="Footer Placeholder 15" hidden="1">
            <a:extLst>
              <a:ext uri="{FF2B5EF4-FFF2-40B4-BE49-F238E27FC236}">
                <a16:creationId xmlns:a16="http://schemas.microsoft.com/office/drawing/2014/main" id="{02F051BB-FB18-A077-9E2A-A49D99355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4" name="Date Placeholder 3">
            <a:extLst>
              <a:ext uri="{FF2B5EF4-FFF2-40B4-BE49-F238E27FC236}">
                <a16:creationId xmlns:a16="http://schemas.microsoft.com/office/drawing/2014/main" id="{575EB2BF-F0CC-F513-2DB5-304D403616A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9/05/2025</a:t>
            </a:fld>
            <a:endParaRPr lang="en-AU"/>
          </a:p>
        </p:txBody>
      </p:sp>
      <p:sp>
        <p:nvSpPr>
          <p:cNvPr id="5" name="Slide Number Placeholder 5">
            <a:extLst>
              <a:ext uri="{FF2B5EF4-FFF2-40B4-BE49-F238E27FC236}">
                <a16:creationId xmlns:a16="http://schemas.microsoft.com/office/drawing/2014/main" id="{27B0D92B-415F-B7E3-CA5C-9330F86D2BE1}"/>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pic>
        <p:nvPicPr>
          <p:cNvPr id="7" name="Picture 6" descr="A logo with arrows and a circle&#10;&#10;Description automatically generated">
            <a:extLst>
              <a:ext uri="{FF2B5EF4-FFF2-40B4-BE49-F238E27FC236}">
                <a16:creationId xmlns:a16="http://schemas.microsoft.com/office/drawing/2014/main" id="{F7C9B6D1-D8C8-36FB-5760-9F27810864B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146969693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69" r:id="rId5"/>
    <p:sldLayoutId id="2147483662" r:id="rId6"/>
    <p:sldLayoutId id="2147483653" r:id="rId7"/>
  </p:sldLayoutIdLst>
  <p:hf hdr="0" ftr="0"/>
  <p:txStyles>
    <p:titleStyle>
      <a:lvl1pPr algn="l" defTabSz="914400" rtl="0" eaLnBrk="1" latinLnBrk="0" hangingPunct="1">
        <a:lnSpc>
          <a:spcPct val="90000"/>
        </a:lnSpc>
        <a:spcBef>
          <a:spcPct val="0"/>
        </a:spcBef>
        <a:buNone/>
        <a:defRPr sz="3200" b="1" i="0" kern="1200">
          <a:solidFill>
            <a:srgbClr val="133F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rvicesaustralia.gov.au/express-plus-medicare-mobile-app" TargetMode="External"/><Relationship Id="rId2" Type="http://schemas.openxmlformats.org/officeDocument/2006/relationships/hyperlink" Target="https://www.servicesaustralia.gov.au/medicare-online-account" TargetMode="External"/><Relationship Id="rId1" Type="http://schemas.openxmlformats.org/officeDocument/2006/relationships/slideLayout" Target="../slideLayouts/slideLayout5.xml"/><Relationship Id="rId4" Type="http://schemas.openxmlformats.org/officeDocument/2006/relationships/hyperlink" Target="https://www.servicesaustralia.gov.au/register-for-mymedicare?context=2275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gov.au/resources/collections/resources-for-mymedicare-general-practices-and-healthcare-providers?language=en#gp-and-community-stakeholder-kit" TargetMode="External"/><Relationship Id="rId2" Type="http://schemas.openxmlformats.org/officeDocument/2006/relationships/hyperlink" Target="https://www.health.gov.au/resources/collections/resources-for-mymedicare-general-practices-and-healthcare-providers?language=en#brochures-and-posters"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health.gov.au/resources/publications/mymedicare-registration-form?language=en" TargetMode="External"/><Relationship Id="rId4" Type="http://schemas.openxmlformats.org/officeDocument/2006/relationships/hyperlink" Target="https://www.servicesaustralia.gov.au/medicare-online-accou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health.gov.au/resources/videos?search_api_fulltext_listing=mymedicare" TargetMode="External"/><Relationship Id="rId13" Type="http://schemas.openxmlformats.org/officeDocument/2006/relationships/hyperlink" Target="https://www.health.gov.au/resources/publications/mymedicare-program-guidelines?language=en" TargetMode="External"/><Relationship Id="rId3" Type="http://schemas.openxmlformats.org/officeDocument/2006/relationships/hyperlink" Target="https://www.health.gov.au/resources/collections/resources-for-mymedicare-general-practices-and-healthcare-providers?language=en#brochures-and-posters" TargetMode="External"/><Relationship Id="rId7" Type="http://schemas.openxmlformats.org/officeDocument/2006/relationships/hyperlink" Target="https://www.health.gov.au/resources/publications/mymedicare-gp-toolkit?language=en" TargetMode="External"/><Relationship Id="rId12" Type="http://schemas.openxmlformats.org/officeDocument/2006/relationships/hyperlink" Target="https://www.health.gov.au/resources/webinars/registering-patients-with-mymedicare-systems-overview-for-practices-and-providers?language=en" TargetMode="External"/><Relationship Id="rId2" Type="http://schemas.openxmlformats.org/officeDocument/2006/relationships/hyperlink" Target="https://www.health.gov.au/our-work/upcoming-changes-to-mbs-chronic-disease-management-arrangements" TargetMode="External"/><Relationship Id="rId1" Type="http://schemas.openxmlformats.org/officeDocument/2006/relationships/slideLayout" Target="../slideLayouts/slideLayout5.xml"/><Relationship Id="rId6" Type="http://schemas.openxmlformats.org/officeDocument/2006/relationships/hyperlink" Target="https://www.health.gov.au/resources/publications/mymedicare-registration-form?language=en" TargetMode="External"/><Relationship Id="rId11" Type="http://schemas.openxmlformats.org/officeDocument/2006/relationships/hyperlink" Target="https://www.health.gov.au/resources/publications/mymedicare-practice-registration-frequently-asked-questions?language=en" TargetMode="External"/><Relationship Id="rId5" Type="http://schemas.openxmlformats.org/officeDocument/2006/relationships/hyperlink" Target="https://www.servicesaustralia.gov.au/medicare-online-account" TargetMode="External"/><Relationship Id="rId10" Type="http://schemas.openxmlformats.org/officeDocument/2006/relationships/hyperlink" Target="https://www.health.gov.au/resources/publications/registering-in-mymedicare-fact-sheet?language=en" TargetMode="External"/><Relationship Id="rId4" Type="http://schemas.openxmlformats.org/officeDocument/2006/relationships/hyperlink" Target="https://www.health.gov.au/resources/collections/resources-for-mymedicare-general-practices-and-healthcare-providers?language=en#gp-and-community-stakeholder-kit" TargetMode="External"/><Relationship Id="rId9" Type="http://schemas.openxmlformats.org/officeDocument/2006/relationships/hyperlink" Target="https://www.health.gov.au/resources/publications/introducing-mymedicare-fact-sheet?language=en" TargetMode="External"/><Relationship Id="rId14" Type="http://schemas.openxmlformats.org/officeDocument/2006/relationships/hyperlink" Target="https://www.servicesaustralia.gov.au/about-mymedicare-for-health-professionals?context=20#:~:text=To%20be%20eligible%20for%20MyMedicare%2C%20providers%20must%3A%201,or%20Department%20of%20Veterans%E2%80%99%20Affairs%20%28DVA%29%20equivalent%20servic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health.gov.au/sites/default/files/2025-01/mymedicare-program-guidelin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BFD6-656E-0E5D-75C3-5F9BCF247CEE}"/>
              </a:ext>
            </a:extLst>
          </p:cNvPr>
          <p:cNvSpPr>
            <a:spLocks noGrp="1"/>
          </p:cNvSpPr>
          <p:nvPr>
            <p:ph type="title"/>
          </p:nvPr>
        </p:nvSpPr>
        <p:spPr>
          <a:xfrm>
            <a:off x="266330" y="24626"/>
            <a:ext cx="10736421" cy="729976"/>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D19F0B76-6BFF-A2BF-A0F1-061C4980FF95}"/>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02150BB9-DF75-28B6-EE3F-145EA8781247}"/>
              </a:ext>
            </a:extLst>
          </p:cNvPr>
          <p:cNvSpPr>
            <a:spLocks noGrp="1"/>
          </p:cNvSpPr>
          <p:nvPr>
            <p:ph type="sldNum" sz="quarter" idx="4"/>
          </p:nvPr>
        </p:nvSpPr>
        <p:spPr/>
        <p:txBody>
          <a:bodyPr/>
          <a:lstStyle/>
          <a:p>
            <a:r>
              <a:rPr lang="en-AU"/>
              <a:t>|  </a:t>
            </a:r>
            <a:fld id="{A2EC6176-1937-4208-B8F4-3FBA596057BD}" type="slidenum">
              <a:rPr lang="en-AU" smtClean="0"/>
              <a:pPr/>
              <a:t>1</a:t>
            </a:fld>
            <a:endParaRPr lang="en-AU"/>
          </a:p>
        </p:txBody>
      </p:sp>
      <p:sp>
        <p:nvSpPr>
          <p:cNvPr id="5" name="Content Placeholder 4">
            <a:extLst>
              <a:ext uri="{FF2B5EF4-FFF2-40B4-BE49-F238E27FC236}">
                <a16:creationId xmlns:a16="http://schemas.microsoft.com/office/drawing/2014/main" id="{CDC49A7E-B4A6-1BB7-AD00-E63CD2F682D5}"/>
              </a:ext>
            </a:extLst>
          </p:cNvPr>
          <p:cNvSpPr>
            <a:spLocks noGrp="1"/>
          </p:cNvSpPr>
          <p:nvPr>
            <p:ph idx="1"/>
          </p:nvPr>
        </p:nvSpPr>
        <p:spPr>
          <a:xfrm>
            <a:off x="266330" y="887768"/>
            <a:ext cx="11629337" cy="4793941"/>
          </a:xfrm>
        </p:spPr>
        <p:txBody>
          <a:bodyPr>
            <a:normAutofit fontScale="85000" lnSpcReduction="10000"/>
          </a:bodyPr>
          <a:lstStyle/>
          <a:p>
            <a:pPr indent="-228600">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Purpose of this Activity</a:t>
            </a:r>
          </a:p>
          <a:p>
            <a:pPr indent="-228600">
              <a:lnSpc>
                <a:spcPct val="100000"/>
              </a:lnSpc>
              <a:spcBef>
                <a:spcPts val="600"/>
              </a:spcBef>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T</a:t>
            </a:r>
            <a:r>
              <a:rPr lang="en-US" sz="20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his activity </a:t>
            </a: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supports your practice to: </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Understand how MyMedicare is evolving, and the current and future benefits.</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shared practice team perspective of how MyMedicare aligns with your practice’s approach to patient 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key messages, benefits and talking points that your practice team can use to consistently communicate to patients about Chronic Conditions Management and MyMedicare.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plan for targeting patient populations using different communication mediums and channels to increase MyMedicare registration for regular patients of your practice. </a:t>
            </a:r>
          </a:p>
          <a:p>
            <a:pPr marL="541338">
              <a:lnSpc>
                <a:spcPct val="100000"/>
              </a:lnSpc>
              <a:spcBef>
                <a:spcPts val="600"/>
              </a:spcBef>
            </a:pP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a:p>
            <a:pPr>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How to use this slide pack</a:t>
            </a:r>
          </a:p>
          <a:p>
            <a:pPr>
              <a:lnSpc>
                <a:spcPct val="100000"/>
              </a:lnSpc>
              <a:spcBef>
                <a:spcPts val="600"/>
              </a:spcBef>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How you use this pack is up to you! There is no need to complete all activities or use all the slides. You may choose to:</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Work through each activity as a whole practice team, or in a practice team meeting. </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Complete activities independently, or with business and clinical leaders in your practice.</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Focus just on those on activities or slides immediately useful relevant to your practice and adapt those to suit your needs. </a:t>
            </a: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69824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0222-ECC4-D43F-E7E2-19B40582502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0799ACB-016A-D0F7-F293-50A5631C214C}"/>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3" name="Slide Number Placeholder 2">
            <a:extLst>
              <a:ext uri="{FF2B5EF4-FFF2-40B4-BE49-F238E27FC236}">
                <a16:creationId xmlns:a16="http://schemas.microsoft.com/office/drawing/2014/main" id="{902AFF30-7AA5-8026-9EDA-1CD995D649E2}"/>
              </a:ext>
            </a:extLst>
          </p:cNvPr>
          <p:cNvSpPr>
            <a:spLocks noGrp="1"/>
          </p:cNvSpPr>
          <p:nvPr>
            <p:ph type="sldNum" sz="quarter" idx="4"/>
          </p:nvPr>
        </p:nvSpPr>
        <p:spPr/>
        <p:txBody>
          <a:bodyPr/>
          <a:lstStyle/>
          <a:p>
            <a:r>
              <a:rPr lang="en-AU"/>
              <a:t>|  </a:t>
            </a:r>
            <a:fld id="{A2EC6176-1937-4208-B8F4-3FBA596057BD}" type="slidenum">
              <a:rPr lang="en-AU" smtClean="0"/>
              <a:pPr/>
              <a:t>10</a:t>
            </a:fld>
            <a:endParaRPr lang="en-AU"/>
          </a:p>
        </p:txBody>
      </p:sp>
      <p:sp>
        <p:nvSpPr>
          <p:cNvPr id="4" name="Title 3">
            <a:extLst>
              <a:ext uri="{FF2B5EF4-FFF2-40B4-BE49-F238E27FC236}">
                <a16:creationId xmlns:a16="http://schemas.microsoft.com/office/drawing/2014/main" id="{359C5241-93C8-65BE-4701-B9978C045D8A}"/>
              </a:ext>
            </a:extLst>
          </p:cNvPr>
          <p:cNvSpPr>
            <a:spLocks noGrp="1"/>
          </p:cNvSpPr>
          <p:nvPr>
            <p:ph type="ctrTitle"/>
          </p:nvPr>
        </p:nvSpPr>
        <p:spPr>
          <a:xfrm>
            <a:off x="583967" y="65867"/>
            <a:ext cx="10179283" cy="762000"/>
          </a:xfrm>
        </p:spPr>
        <p:txBody>
          <a:bodyPr>
            <a:normAutofit/>
          </a:bodyPr>
          <a:lstStyle/>
          <a:p>
            <a:r>
              <a:rPr lang="en-AU" sz="3200" b="1" dirty="0"/>
              <a:t>Practice Resource – MyMedicare Talking Points</a:t>
            </a:r>
          </a:p>
        </p:txBody>
      </p:sp>
      <p:sp>
        <p:nvSpPr>
          <p:cNvPr id="6" name="Content Placeholder 4">
            <a:extLst>
              <a:ext uri="{FF2B5EF4-FFF2-40B4-BE49-F238E27FC236}">
                <a16:creationId xmlns:a16="http://schemas.microsoft.com/office/drawing/2014/main" id="{8DD5BF42-1251-F138-DD98-DD94943C447F}"/>
              </a:ext>
            </a:extLst>
          </p:cNvPr>
          <p:cNvSpPr txBox="1">
            <a:spLocks/>
          </p:cNvSpPr>
          <p:nvPr/>
        </p:nvSpPr>
        <p:spPr>
          <a:xfrm>
            <a:off x="583967" y="615216"/>
            <a:ext cx="5437454" cy="5202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00" b="1" dirty="0">
                <a:solidFill>
                  <a:schemeClr val="tx1">
                    <a:lumMod val="65000"/>
                    <a:lumOff val="35000"/>
                  </a:schemeClr>
                </a:solidFill>
              </a:rPr>
              <a:t>What is MyMedicare</a:t>
            </a:r>
          </a:p>
          <a:p>
            <a:pPr marL="0" indent="0">
              <a:lnSpc>
                <a:spcPct val="120000"/>
              </a:lnSpc>
              <a:spcBef>
                <a:spcPts val="0"/>
              </a:spcBef>
              <a:spcAft>
                <a:spcPts val="400"/>
              </a:spcAft>
              <a:buNone/>
            </a:pPr>
            <a:r>
              <a:rPr lang="en-US" sz="1000" dirty="0">
                <a:solidFill>
                  <a:schemeClr val="tx1">
                    <a:lumMod val="65000"/>
                    <a:lumOff val="35000"/>
                  </a:schemeClr>
                </a:solidFill>
              </a:rPr>
              <a:t>MyMedicare aims to ensure greater continuity of care and improve health outcomes by </a:t>
            </a:r>
            <a:r>
              <a:rPr lang="en-US" sz="1000" dirty="0" err="1">
                <a:solidFill>
                  <a:schemeClr val="tx1">
                    <a:lumMod val="65000"/>
                    <a:lumOff val="35000"/>
                  </a:schemeClr>
                </a:solidFill>
              </a:rPr>
              <a:t>formalising</a:t>
            </a:r>
            <a:r>
              <a:rPr lang="en-US" sz="1000" dirty="0">
                <a:solidFill>
                  <a:schemeClr val="tx1">
                    <a:lumMod val="65000"/>
                    <a:lumOff val="35000"/>
                  </a:schemeClr>
                </a:solidFill>
              </a:rPr>
              <a:t> the relationship between patients, their general practice, general practitioner (GP) and primary care teams. </a:t>
            </a:r>
          </a:p>
          <a:p>
            <a:pPr marL="0" indent="0">
              <a:lnSpc>
                <a:spcPct val="120000"/>
              </a:lnSpc>
              <a:spcBef>
                <a:spcPts val="0"/>
              </a:spcBef>
              <a:spcAft>
                <a:spcPts val="400"/>
              </a:spcAft>
              <a:buNone/>
            </a:pPr>
            <a:r>
              <a:rPr lang="en-AU" sz="1000" b="1" dirty="0">
                <a:solidFill>
                  <a:schemeClr val="tx1">
                    <a:lumMod val="65000"/>
                    <a:lumOff val="35000"/>
                  </a:schemeClr>
                </a:solidFill>
              </a:rPr>
              <a:t>Choosing your MyMedicare General Practice</a:t>
            </a:r>
          </a:p>
          <a:p>
            <a:pPr marL="0" indent="0">
              <a:buNone/>
            </a:pPr>
            <a:r>
              <a:rPr lang="en-AU" sz="1000" dirty="0">
                <a:solidFill>
                  <a:schemeClr val="tx1">
                    <a:lumMod val="65000"/>
                    <a:lumOff val="35000"/>
                  </a:schemeClr>
                </a:solidFill>
              </a:rPr>
              <a:t>Patients can only register for MyMedicare at one general practice location. The practice they are registered with can be changed whenever they choose. When choosing which is the right practice to register for MyMedicare with, consider selecting…</a:t>
            </a:r>
          </a:p>
          <a:p>
            <a:pPr>
              <a:buFontTx/>
              <a:buChar char="-"/>
            </a:pPr>
            <a:r>
              <a:rPr lang="en-AU" sz="1000" dirty="0">
                <a:solidFill>
                  <a:schemeClr val="tx1">
                    <a:lumMod val="65000"/>
                    <a:lumOff val="35000"/>
                  </a:schemeClr>
                </a:solidFill>
              </a:rPr>
              <a:t>The practice I attend most of the time, for most of my health care needs</a:t>
            </a:r>
          </a:p>
          <a:p>
            <a:pPr>
              <a:buFontTx/>
              <a:buChar char="-"/>
            </a:pPr>
            <a:r>
              <a:rPr lang="en-AU" sz="1000" dirty="0">
                <a:solidFill>
                  <a:schemeClr val="tx1">
                    <a:lumMod val="65000"/>
                    <a:lumOff val="35000"/>
                  </a:schemeClr>
                </a:solidFill>
              </a:rPr>
              <a:t>The practice I wish to manage ongoing health care for me and my family</a:t>
            </a:r>
          </a:p>
          <a:p>
            <a:pPr>
              <a:buFontTx/>
              <a:buChar char="-"/>
            </a:pPr>
            <a:r>
              <a:rPr lang="en-AU" sz="1000" dirty="0">
                <a:solidFill>
                  <a:schemeClr val="tx1">
                    <a:lumMod val="65000"/>
                    <a:lumOff val="35000"/>
                  </a:schemeClr>
                </a:solidFill>
              </a:rPr>
              <a:t>The practice that I attend for my long-term care needs, such as:</a:t>
            </a:r>
          </a:p>
          <a:p>
            <a:pPr lvl="1">
              <a:buFontTx/>
              <a:buChar char="-"/>
            </a:pPr>
            <a:r>
              <a:rPr lang="en-AU" sz="1000" dirty="0">
                <a:solidFill>
                  <a:schemeClr val="tx1">
                    <a:lumMod val="65000"/>
                    <a:lumOff val="35000"/>
                  </a:schemeClr>
                </a:solidFill>
              </a:rPr>
              <a:t>Chronic Disease Management care and care plans</a:t>
            </a:r>
          </a:p>
          <a:p>
            <a:pPr lvl="1">
              <a:buFontTx/>
              <a:buChar char="-"/>
            </a:pPr>
            <a:r>
              <a:rPr lang="en-AU" sz="1000" dirty="0">
                <a:solidFill>
                  <a:schemeClr val="tx1">
                    <a:lumMod val="65000"/>
                    <a:lumOff val="35000"/>
                  </a:schemeClr>
                </a:solidFill>
              </a:rPr>
              <a:t>Mental Health Treatment care and care plans</a:t>
            </a:r>
          </a:p>
          <a:p>
            <a:pPr lvl="1">
              <a:buFontTx/>
              <a:buChar char="-"/>
            </a:pPr>
            <a:r>
              <a:rPr lang="en-AU" sz="1000" dirty="0">
                <a:solidFill>
                  <a:schemeClr val="tx1">
                    <a:lumMod val="65000"/>
                    <a:lumOff val="35000"/>
                  </a:schemeClr>
                </a:solidFill>
              </a:rPr>
              <a:t>Regular health checks</a:t>
            </a:r>
          </a:p>
          <a:p>
            <a:pPr>
              <a:buFontTx/>
              <a:buChar char="-"/>
            </a:pPr>
            <a:r>
              <a:rPr lang="en-AU" sz="1000" dirty="0">
                <a:solidFill>
                  <a:schemeClr val="tx1">
                    <a:lumMod val="65000"/>
                    <a:lumOff val="35000"/>
                  </a:schemeClr>
                </a:solidFill>
              </a:rPr>
              <a:t>Practice I have good access to, and a good relationship with</a:t>
            </a:r>
          </a:p>
          <a:p>
            <a:pPr marL="0" indent="0">
              <a:buNone/>
            </a:pPr>
            <a:r>
              <a:rPr lang="en-AU" sz="1000" dirty="0">
                <a:solidFill>
                  <a:schemeClr val="tx1">
                    <a:lumMod val="65000"/>
                    <a:lumOff val="35000"/>
                  </a:schemeClr>
                </a:solidFill>
              </a:rPr>
              <a:t>When you register with a practice for MyMedicare, you can still access care at other general practices, and other health providers. You can change your MyMedicare practice anytime.</a:t>
            </a:r>
          </a:p>
          <a:p>
            <a:pPr marL="0" indent="0">
              <a:buNone/>
            </a:pPr>
            <a:r>
              <a:rPr lang="en-AU" sz="1000" b="1" dirty="0">
                <a:solidFill>
                  <a:schemeClr val="tx1">
                    <a:lumMod val="65000"/>
                    <a:lumOff val="35000"/>
                  </a:schemeClr>
                </a:solidFill>
              </a:rPr>
              <a:t>Ongoing, coordinated and comprehensive primary care</a:t>
            </a:r>
          </a:p>
          <a:p>
            <a:pPr marL="0" indent="0">
              <a:buNone/>
            </a:pPr>
            <a:r>
              <a:rPr lang="en-AU" sz="1000" dirty="0">
                <a:solidFill>
                  <a:schemeClr val="tx1">
                    <a:lumMod val="65000"/>
                    <a:lumOff val="35000"/>
                  </a:schemeClr>
                </a:solidFill>
              </a:rPr>
              <a:t>Registering for MyMedicare with a practice aims to establish an ongoing relationship between you and your general practice team. Ongoing care from a dedicated general practice that works with you to understand your personal health journey, family history, health goals and health conditions can improve your health outcomes and meet your health needs as they change over your life. This may include understanding and monitoring your general health, communicating with you about appointments and following up on tests, prescribing and reviewing your medications, coordinating and referring to other medical providers and specialists. </a:t>
            </a:r>
          </a:p>
          <a:p>
            <a:pPr marL="0" indent="0">
              <a:buNone/>
            </a:pPr>
            <a:endParaRPr lang="en-AU" sz="1200" dirty="0">
              <a:solidFill>
                <a:schemeClr val="tx1">
                  <a:lumMod val="65000"/>
                  <a:lumOff val="35000"/>
                </a:schemeClr>
              </a:solidFill>
            </a:endParaRPr>
          </a:p>
          <a:p>
            <a:pPr marL="0" indent="0">
              <a:buNone/>
            </a:pPr>
            <a:endParaRPr lang="en-AU" dirty="0">
              <a:solidFill>
                <a:schemeClr val="tx1">
                  <a:lumMod val="65000"/>
                  <a:lumOff val="35000"/>
                </a:schemeClr>
              </a:solidFill>
            </a:endParaRPr>
          </a:p>
        </p:txBody>
      </p:sp>
      <p:sp>
        <p:nvSpPr>
          <p:cNvPr id="7" name="Content Placeholder 4">
            <a:extLst>
              <a:ext uri="{FF2B5EF4-FFF2-40B4-BE49-F238E27FC236}">
                <a16:creationId xmlns:a16="http://schemas.microsoft.com/office/drawing/2014/main" id="{E54FA30A-4B01-6CA1-8604-CF55A805EF33}"/>
              </a:ext>
            </a:extLst>
          </p:cNvPr>
          <p:cNvSpPr txBox="1">
            <a:spLocks/>
          </p:cNvSpPr>
          <p:nvPr/>
        </p:nvSpPr>
        <p:spPr>
          <a:xfrm>
            <a:off x="6021421" y="615215"/>
            <a:ext cx="5875507" cy="378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50" b="1" dirty="0">
                <a:solidFill>
                  <a:schemeClr val="tx1">
                    <a:lumMod val="65000"/>
                    <a:lumOff val="35000"/>
                  </a:schemeClr>
                </a:solidFill>
              </a:rPr>
              <a:t>Why should a patient register at your general practice for MyMedicare?</a:t>
            </a:r>
          </a:p>
          <a:p>
            <a:pPr marL="0" indent="0">
              <a:buNone/>
            </a:pPr>
            <a:r>
              <a:rPr lang="en-AU" sz="1050" i="1" dirty="0">
                <a:solidFill>
                  <a:schemeClr val="tx1">
                    <a:lumMod val="65000"/>
                    <a:lumOff val="35000"/>
                  </a:schemeClr>
                </a:solidFill>
              </a:rPr>
              <a:t>‘Describe your practices values and purpose for patients here’</a:t>
            </a:r>
          </a:p>
          <a:p>
            <a:pPr marL="0" indent="0">
              <a:buNone/>
            </a:pPr>
            <a:r>
              <a:rPr lang="en-AU" sz="1050" dirty="0">
                <a:solidFill>
                  <a:schemeClr val="tx1">
                    <a:lumMod val="65000"/>
                    <a:lumOff val="35000"/>
                  </a:schemeClr>
                </a:solidFill>
              </a:rPr>
              <a:t>Our practice team is dedicated to delivering the highest standards of primary care.</a:t>
            </a:r>
          </a:p>
          <a:p>
            <a:pPr marL="0" indent="0">
              <a:buNone/>
            </a:pPr>
            <a:r>
              <a:rPr lang="en-AU" sz="1050" i="1" dirty="0">
                <a:solidFill>
                  <a:schemeClr val="tx1">
                    <a:lumMod val="65000"/>
                    <a:lumOff val="35000"/>
                  </a:schemeClr>
                </a:solidFill>
              </a:rPr>
              <a:t>‘insert roles and people, and the role they each play at your practice to deliver care’ </a:t>
            </a:r>
          </a:p>
          <a:p>
            <a:pPr marL="0" indent="0">
              <a:buNone/>
            </a:pPr>
            <a:r>
              <a:rPr lang="en-AU" sz="1050" dirty="0">
                <a:solidFill>
                  <a:schemeClr val="tx1">
                    <a:lumMod val="65000"/>
                    <a:lumOff val="35000"/>
                  </a:schemeClr>
                </a:solidFill>
              </a:rPr>
              <a:t>Our team of health professionals have a variety of special interests and expertise to meet your needs such as</a:t>
            </a:r>
            <a:r>
              <a:rPr lang="en-AU" sz="1050" i="1" dirty="0">
                <a:solidFill>
                  <a:schemeClr val="tx1">
                    <a:lumMod val="65000"/>
                    <a:lumOff val="35000"/>
                  </a:schemeClr>
                </a:solidFill>
              </a:rPr>
              <a:t>… ‘insert information here’</a:t>
            </a:r>
          </a:p>
          <a:p>
            <a:pPr marL="0" indent="0">
              <a:buNone/>
            </a:pPr>
            <a:r>
              <a:rPr lang="en-AU" sz="1050" dirty="0">
                <a:solidFill>
                  <a:schemeClr val="tx1">
                    <a:lumMod val="65000"/>
                    <a:lumOff val="35000"/>
                  </a:schemeClr>
                </a:solidFill>
              </a:rPr>
              <a:t>We are committed to ensuring our MyMedicare registered patients can access care when they need it. </a:t>
            </a:r>
            <a:r>
              <a:rPr lang="en-AU" sz="1050" i="1" dirty="0">
                <a:solidFill>
                  <a:schemeClr val="tx1">
                    <a:lumMod val="65000"/>
                    <a:lumOff val="35000"/>
                  </a:schemeClr>
                </a:solidFill>
              </a:rPr>
              <a:t>‘describe how your practice can support patients to get urgent appointments, and how you manage after hours care’</a:t>
            </a:r>
          </a:p>
          <a:p>
            <a:pPr marL="0" indent="0">
              <a:buNone/>
            </a:pPr>
            <a:r>
              <a:rPr lang="en-AU" sz="1050" i="1" dirty="0">
                <a:solidFill>
                  <a:schemeClr val="tx1">
                    <a:lumMod val="65000"/>
                    <a:lumOff val="35000"/>
                  </a:schemeClr>
                </a:solidFill>
              </a:rPr>
              <a:t>Describe your billing arrangements here</a:t>
            </a:r>
          </a:p>
          <a:p>
            <a:pPr marL="0" indent="0">
              <a:buNone/>
            </a:pPr>
            <a:r>
              <a:rPr lang="en-AU" sz="1050" b="1" dirty="0">
                <a:solidFill>
                  <a:schemeClr val="tx1">
                    <a:lumMod val="65000"/>
                    <a:lumOff val="35000"/>
                  </a:schemeClr>
                </a:solidFill>
              </a:rPr>
              <a:t>Mutual commitments between our practice and MyMedicare patients</a:t>
            </a:r>
          </a:p>
          <a:p>
            <a:pPr marL="0" indent="0">
              <a:buNone/>
            </a:pPr>
            <a:r>
              <a:rPr lang="en-AU" sz="1050" dirty="0">
                <a:solidFill>
                  <a:schemeClr val="tx1">
                    <a:lumMod val="65000"/>
                    <a:lumOff val="35000"/>
                  </a:schemeClr>
                </a:solidFill>
              </a:rPr>
              <a:t>To ensure we can deliver the highest standards of care for MyMedicare patients, please work with us to: </a:t>
            </a:r>
          </a:p>
          <a:p>
            <a:r>
              <a:rPr lang="en-AU" sz="1050" dirty="0">
                <a:solidFill>
                  <a:schemeClr val="tx1">
                    <a:lumMod val="65000"/>
                    <a:lumOff val="35000"/>
                  </a:schemeClr>
                </a:solidFill>
              </a:rPr>
              <a:t>Attend your care appointments on time</a:t>
            </a:r>
          </a:p>
          <a:p>
            <a:r>
              <a:rPr lang="en-AU" sz="1050" dirty="0">
                <a:solidFill>
                  <a:schemeClr val="tx1">
                    <a:lumMod val="65000"/>
                    <a:lumOff val="35000"/>
                  </a:schemeClr>
                </a:solidFill>
              </a:rPr>
              <a:t>Provide us with 24 hours notice if you cannot make an appointment </a:t>
            </a:r>
          </a:p>
          <a:p>
            <a:r>
              <a:rPr lang="en-AU" sz="1050" dirty="0">
                <a:solidFill>
                  <a:schemeClr val="tx1">
                    <a:lumMod val="65000"/>
                    <a:lumOff val="35000"/>
                  </a:schemeClr>
                </a:solidFill>
              </a:rPr>
              <a:t>Regularly attend our practice for routine care, follow up, review appointments, chronic disease management plans</a:t>
            </a:r>
          </a:p>
          <a:p>
            <a:r>
              <a:rPr lang="en-AU" sz="1050" dirty="0">
                <a:solidFill>
                  <a:schemeClr val="tx1">
                    <a:lumMod val="65000"/>
                    <a:lumOff val="35000"/>
                  </a:schemeClr>
                </a:solidFill>
              </a:rPr>
              <a:t>Inform us if you have recently visited the emergency department, been discharged from hospital, have had any surgery, or had ambulance care</a:t>
            </a:r>
          </a:p>
          <a:p>
            <a:r>
              <a:rPr lang="en-AU" sz="1050" dirty="0">
                <a:solidFill>
                  <a:schemeClr val="tx1">
                    <a:lumMod val="65000"/>
                    <a:lumOff val="35000"/>
                  </a:schemeClr>
                </a:solidFill>
              </a:rPr>
              <a:t>Inform us if your health conditions have changed, you have changed medications or stopped taking a medication, have been injured, or are experiencing new health problems</a:t>
            </a:r>
          </a:p>
          <a:p>
            <a:r>
              <a:rPr lang="en-AU" sz="1050" dirty="0">
                <a:solidFill>
                  <a:schemeClr val="tx1">
                    <a:lumMod val="65000"/>
                    <a:lumOff val="35000"/>
                  </a:schemeClr>
                </a:solidFill>
              </a:rPr>
              <a:t>Understand your health, ask questions, feel free to take notes, document your health questions and symptoms, and let us know if you are worried or unsure </a:t>
            </a:r>
          </a:p>
          <a:p>
            <a:r>
              <a:rPr lang="en-AU" sz="1050" i="1" dirty="0">
                <a:solidFill>
                  <a:schemeClr val="tx1">
                    <a:lumMod val="65000"/>
                    <a:lumOff val="35000"/>
                  </a:schemeClr>
                </a:solidFill>
              </a:rPr>
              <a:t>Insert other requests you wish to communicate to patients to support ongoing care at your practice</a:t>
            </a:r>
          </a:p>
          <a:p>
            <a:pPr marL="0" indent="0">
              <a:buNone/>
            </a:pPr>
            <a:r>
              <a:rPr lang="en-AU" sz="1050" b="1" dirty="0">
                <a:solidFill>
                  <a:schemeClr val="tx1">
                    <a:lumMod val="65000"/>
                    <a:lumOff val="35000"/>
                  </a:schemeClr>
                </a:solidFill>
              </a:rPr>
              <a:t>Frequently Asked Questions </a:t>
            </a:r>
          </a:p>
          <a:p>
            <a:r>
              <a:rPr lang="en-AU" sz="1050" dirty="0">
                <a:solidFill>
                  <a:schemeClr val="tx1">
                    <a:lumMod val="65000"/>
                    <a:lumOff val="35000"/>
                  </a:schemeClr>
                </a:solidFill>
              </a:rPr>
              <a:t>Is MyMedicare the same as Medicare? </a:t>
            </a:r>
          </a:p>
          <a:p>
            <a:r>
              <a:rPr lang="en-AU" sz="1050" dirty="0">
                <a:solidFill>
                  <a:schemeClr val="tx1">
                    <a:lumMod val="65000"/>
                    <a:lumOff val="35000"/>
                  </a:schemeClr>
                </a:solidFill>
              </a:rPr>
              <a:t>Is MyMedicare the same as My Health Record?</a:t>
            </a:r>
          </a:p>
          <a:p>
            <a:r>
              <a:rPr lang="en-AU" sz="1050" dirty="0">
                <a:solidFill>
                  <a:schemeClr val="tx1">
                    <a:lumMod val="65000"/>
                    <a:lumOff val="35000"/>
                  </a:schemeClr>
                </a:solidFill>
              </a:rPr>
              <a:t> </a:t>
            </a:r>
          </a:p>
          <a:p>
            <a:pPr marL="0" indent="0">
              <a:buNone/>
            </a:pPr>
            <a:endParaRPr lang="en-AU" dirty="0">
              <a:solidFill>
                <a:schemeClr val="tx1">
                  <a:lumMod val="65000"/>
                  <a:lumOff val="35000"/>
                </a:schemeClr>
              </a:solidFill>
            </a:endParaRPr>
          </a:p>
        </p:txBody>
      </p:sp>
    </p:spTree>
    <p:extLst>
      <p:ext uri="{BB962C8B-B14F-4D97-AF65-F5344CB8AC3E}">
        <p14:creationId xmlns:p14="http://schemas.microsoft.com/office/powerpoint/2010/main" val="142113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95F2-9DCB-7308-447A-86B9D04E8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2E657-1E45-5D2F-CE93-14A2A5B58529}"/>
              </a:ext>
            </a:extLst>
          </p:cNvPr>
          <p:cNvSpPr>
            <a:spLocks noGrp="1"/>
          </p:cNvSpPr>
          <p:nvPr>
            <p:ph type="title"/>
          </p:nvPr>
        </p:nvSpPr>
        <p:spPr>
          <a:xfrm>
            <a:off x="185382" y="0"/>
            <a:ext cx="10736421" cy="708741"/>
          </a:xfrm>
        </p:spPr>
        <p:txBody>
          <a:bodyPr>
            <a:normAutofit/>
          </a:bodyPr>
          <a:lstStyle/>
          <a:p>
            <a:r>
              <a:rPr lang="en-AU" dirty="0"/>
              <a:t>MyMedicare Script for practice staff</a:t>
            </a:r>
          </a:p>
        </p:txBody>
      </p:sp>
      <p:sp>
        <p:nvSpPr>
          <p:cNvPr id="3" name="Date Placeholder 2">
            <a:extLst>
              <a:ext uri="{FF2B5EF4-FFF2-40B4-BE49-F238E27FC236}">
                <a16:creationId xmlns:a16="http://schemas.microsoft.com/office/drawing/2014/main" id="{2CE5C879-EA6C-EFCB-B0A0-08485E28A95C}"/>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2A129301-EB3A-BE1B-1D67-E608F74C361C}"/>
              </a:ext>
            </a:extLst>
          </p:cNvPr>
          <p:cNvSpPr>
            <a:spLocks noGrp="1"/>
          </p:cNvSpPr>
          <p:nvPr>
            <p:ph type="sldNum" sz="quarter" idx="4"/>
          </p:nvPr>
        </p:nvSpPr>
        <p:spPr/>
        <p:txBody>
          <a:bodyPr/>
          <a:lstStyle/>
          <a:p>
            <a:r>
              <a:rPr lang="en-AU"/>
              <a:t>|  </a:t>
            </a:r>
            <a:fld id="{A2EC6176-1937-4208-B8F4-3FBA596057BD}" type="slidenum">
              <a:rPr lang="en-AU" smtClean="0"/>
              <a:pPr/>
              <a:t>11</a:t>
            </a:fld>
            <a:endParaRPr lang="en-AU"/>
          </a:p>
        </p:txBody>
      </p:sp>
      <p:sp>
        <p:nvSpPr>
          <p:cNvPr id="5" name="Content Placeholder 4">
            <a:extLst>
              <a:ext uri="{FF2B5EF4-FFF2-40B4-BE49-F238E27FC236}">
                <a16:creationId xmlns:a16="http://schemas.microsoft.com/office/drawing/2014/main" id="{E39E50AF-337D-D25A-135C-06F9C58E6EF4}"/>
              </a:ext>
            </a:extLst>
          </p:cNvPr>
          <p:cNvSpPr>
            <a:spLocks noGrp="1"/>
          </p:cNvSpPr>
          <p:nvPr>
            <p:ph idx="1"/>
          </p:nvPr>
        </p:nvSpPr>
        <p:spPr>
          <a:xfrm>
            <a:off x="288553" y="708741"/>
            <a:ext cx="11265272" cy="5487873"/>
          </a:xfrm>
        </p:spPr>
        <p:txBody>
          <a:bodyPr>
            <a:normAutofit fontScale="62500" lnSpcReduction="20000"/>
          </a:bodyPr>
          <a:lstStyle/>
          <a:p>
            <a:pPr>
              <a:lnSpc>
                <a:spcPct val="110000"/>
              </a:lnSpc>
            </a:pPr>
            <a:r>
              <a:rPr lang="en-AU" i="1" dirty="0">
                <a:solidFill>
                  <a:schemeClr val="tx1">
                    <a:lumMod val="65000"/>
                    <a:lumOff val="35000"/>
                  </a:schemeClr>
                </a:solidFill>
              </a:rPr>
              <a:t>Here is a possible script you may want to use with patients to help them decide if they would like to make your general practice their MyMedicare practice. Review these and decide which ones are right for your practice, and adapt or change them to help your team have conversations about MyMedicare Registration with patients. </a:t>
            </a:r>
          </a:p>
          <a:p>
            <a:pPr>
              <a:lnSpc>
                <a:spcPct val="110000"/>
              </a:lnSpc>
            </a:pPr>
            <a:r>
              <a:rPr lang="en-AU" b="1" dirty="0">
                <a:solidFill>
                  <a:schemeClr val="tx1">
                    <a:lumMod val="65000"/>
                    <a:lumOff val="35000"/>
                  </a:schemeClr>
                </a:solidFill>
              </a:rPr>
              <a:t>Step 1 – Explain MyMedicare and explore if your practice is the right practice for the patient to register with. </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MyMedicare is a voluntary registration that allows you as a patient to nominate or choose the practice they want to attend as their main general practice for ongoing care. </a:t>
            </a:r>
          </a:p>
          <a:p>
            <a:pPr marL="971550" lvl="1" indent="-285750">
              <a:lnSpc>
                <a:spcPct val="110000"/>
              </a:lnSpc>
            </a:pPr>
            <a:r>
              <a:rPr lang="en-AU" i="1" dirty="0">
                <a:solidFill>
                  <a:schemeClr val="tx1">
                    <a:lumMod val="65000"/>
                    <a:lumOff val="35000"/>
                  </a:schemeClr>
                </a:solidFill>
              </a:rPr>
              <a:t>Would you say that our general practice is the practice you wish to visit for most of your health care needs into the future?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Is our practice your main general practice you wish to attend for most of your ongoing health care needs, or is there another practice you prefer to visit regularly for most of your health care?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Have you already registered for MyMedicare with the practice you wish to work with you to manage most of you ongoing healthcare needs into the future?</a:t>
            </a:r>
          </a:p>
          <a:p>
            <a:pPr>
              <a:lnSpc>
                <a:spcPct val="110000"/>
              </a:lnSpc>
            </a:pPr>
            <a:r>
              <a:rPr lang="en-AU" b="1" dirty="0">
                <a:solidFill>
                  <a:schemeClr val="tx1">
                    <a:lumMod val="65000"/>
                    <a:lumOff val="35000"/>
                  </a:schemeClr>
                </a:solidFill>
              </a:rPr>
              <a:t>Step 2 – Explain why they should register with your practice, or explain how you will communicate and coordinate with their preferred general practice</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you as their main practice: </a:t>
            </a:r>
            <a:r>
              <a:rPr lang="en-AU" i="1" dirty="0">
                <a:solidFill>
                  <a:schemeClr val="tx1">
                    <a:lumMod val="65000"/>
                    <a:lumOff val="35000"/>
                  </a:schemeClr>
                </a:solidFill>
              </a:rPr>
              <a:t>You might like to register with our practice for MyMedicare so we know that we are your preferred practice. Knowing this helps us to plan and put in place processes to work with you to manage your care into the future as your health care needs change. </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that you are not their main practice: </a:t>
            </a:r>
          </a:p>
          <a:p>
            <a:pPr marL="971550" lvl="1" indent="-285750">
              <a:lnSpc>
                <a:spcPct val="110000"/>
              </a:lnSpc>
            </a:pPr>
            <a:r>
              <a:rPr lang="en-AU" i="1" dirty="0">
                <a:solidFill>
                  <a:schemeClr val="tx1">
                    <a:lumMod val="65000"/>
                    <a:lumOff val="35000"/>
                  </a:schemeClr>
                </a:solidFill>
              </a:rPr>
              <a:t>That’s ok, would you mind letting us know who your usual practice is, so that we can communicate with them to better coordinate your care with them? Do I have your permission/consent to communicate with them as required to manage your care? You might like to register for MyMedicare with them.</a:t>
            </a:r>
          </a:p>
          <a:p>
            <a:pPr marL="971550" lvl="1" indent="-285750">
              <a:lnSpc>
                <a:spcPct val="110000"/>
              </a:lnSpc>
            </a:pPr>
            <a:r>
              <a:rPr lang="en-AU" i="1" dirty="0">
                <a:solidFill>
                  <a:schemeClr val="tx1">
                    <a:lumMod val="65000"/>
                    <a:lumOff val="35000"/>
                  </a:schemeClr>
                </a:solidFill>
              </a:rPr>
              <a:t>That’s ok, can I ask why you chose to book an appointment with us instead of your usual general practice today? </a:t>
            </a:r>
          </a:p>
          <a:p>
            <a:pPr marL="971550" lvl="1" indent="-285750">
              <a:lnSpc>
                <a:spcPct val="110000"/>
              </a:lnSpc>
            </a:pPr>
            <a:r>
              <a:rPr lang="en-AU" i="1" dirty="0">
                <a:solidFill>
                  <a:schemeClr val="tx1">
                    <a:lumMod val="65000"/>
                    <a:lumOff val="35000"/>
                  </a:schemeClr>
                </a:solidFill>
              </a:rPr>
              <a:t>That’s ok, if you ever decide you’d like to make our practice your preferred practice for ongoing care, please let us know, and register us as your MyMedicare Practice.</a:t>
            </a:r>
          </a:p>
          <a:p>
            <a:pPr>
              <a:lnSpc>
                <a:spcPct val="110000"/>
              </a:lnSpc>
            </a:pPr>
            <a:r>
              <a:rPr lang="en-AU" b="1" dirty="0">
                <a:solidFill>
                  <a:schemeClr val="tx1">
                    <a:lumMod val="65000"/>
                    <a:lumOff val="35000"/>
                  </a:schemeClr>
                </a:solidFill>
              </a:rPr>
              <a:t>Step 3 – Explain how to register for MyMedicare</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If you would like to register for MyMedicare you can do this through </a:t>
            </a:r>
            <a:r>
              <a:rPr lang="en-AU" sz="1800" u="sng" dirty="0">
                <a:solidFill>
                  <a:srgbClr val="000000"/>
                </a:solidFill>
                <a:ea typeface="Calibri" panose="020F0502020204030204" pitchFamily="34" charset="0"/>
                <a:hlinkClick r:id="rId2"/>
              </a:rPr>
              <a:t>Medicare Online</a:t>
            </a:r>
            <a:r>
              <a:rPr lang="en-AU" sz="1800" u="sng" dirty="0">
                <a:solidFill>
                  <a:srgbClr val="000000"/>
                </a:solidFill>
                <a:ea typeface="Calibri" panose="020F0502020204030204" pitchFamily="34" charset="0"/>
              </a:rPr>
              <a:t>, </a:t>
            </a:r>
            <a:r>
              <a:rPr lang="en-AU" sz="1800" dirty="0">
                <a:solidFill>
                  <a:schemeClr val="tx1">
                    <a:lumMod val="65000"/>
                    <a:lumOff val="35000"/>
                  </a:schemeClr>
                </a:solidFill>
              </a:rPr>
              <a:t>or the </a:t>
            </a:r>
            <a:r>
              <a:rPr lang="en-AU" sz="1800" u="sng" dirty="0">
                <a:solidFill>
                  <a:srgbClr val="000000"/>
                </a:solidFill>
                <a:ea typeface="Calibri" panose="020F0502020204030204" pitchFamily="34" charset="0"/>
                <a:hlinkClick r:id="rId3"/>
              </a:rPr>
              <a:t>Express Plus Medicare Mobile app</a:t>
            </a:r>
            <a:r>
              <a:rPr lang="en-AU" sz="1800" dirty="0">
                <a:solidFill>
                  <a:schemeClr val="tx1">
                    <a:lumMod val="65000"/>
                    <a:lumOff val="35000"/>
                  </a:schemeClr>
                </a:solidFill>
              </a:rPr>
              <a:t> .</a:t>
            </a:r>
          </a:p>
          <a:p>
            <a:pPr marL="285750" indent="-285750">
              <a:lnSpc>
                <a:spcPct val="110000"/>
              </a:lnSpc>
              <a:buFont typeface="Arial" panose="020B0604020202020204" pitchFamily="34" charset="0"/>
              <a:buChar char="•"/>
            </a:pPr>
            <a:r>
              <a:rPr lang="en-AU" i="1" dirty="0">
                <a:solidFill>
                  <a:schemeClr val="tx1">
                    <a:lumMod val="65000"/>
                    <a:lumOff val="35000"/>
                  </a:schemeClr>
                </a:solidFill>
                <a:hlinkClick r:id="rId4"/>
              </a:rPr>
              <a:t>Here are some instructions you can follow</a:t>
            </a:r>
            <a:r>
              <a:rPr lang="en-AU" i="1" dirty="0">
                <a:solidFill>
                  <a:schemeClr val="tx1">
                    <a:lumMod val="65000"/>
                    <a:lumOff val="35000"/>
                  </a:schemeClr>
                </a:solidFill>
              </a:rPr>
              <a:t>. If you run into any issues, we can provide you with a paper form to complete, just return this form to us and our reception team can lodge your registration with our practice </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spTree>
    <p:extLst>
      <p:ext uri="{BB962C8B-B14F-4D97-AF65-F5344CB8AC3E}">
        <p14:creationId xmlns:p14="http://schemas.microsoft.com/office/powerpoint/2010/main" val="98195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F70F-9194-6326-BBB9-DDAEC195342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EA0A8D2-E6AE-5D72-9672-D4CD02AF5A9D}"/>
              </a:ext>
            </a:extLst>
          </p:cNvPr>
          <p:cNvSpPr>
            <a:spLocks noGrp="1"/>
          </p:cNvSpPr>
          <p:nvPr>
            <p:ph type="ctrTitle"/>
          </p:nvPr>
        </p:nvSpPr>
        <p:spPr>
          <a:xfrm>
            <a:off x="207969" y="561971"/>
            <a:ext cx="6405896" cy="762000"/>
          </a:xfrm>
        </p:spPr>
        <p:txBody>
          <a:bodyPr>
            <a:normAutofit fontScale="90000"/>
          </a:bodyPr>
          <a:lstStyle/>
          <a:p>
            <a:r>
              <a:rPr lang="en-US" dirty="0"/>
              <a:t>4) Develop a communications action plan </a:t>
            </a:r>
            <a:br>
              <a:rPr lang="en-US" dirty="0"/>
            </a:br>
            <a:br>
              <a:rPr lang="en-US" dirty="0"/>
            </a:br>
            <a:r>
              <a:rPr lang="en-US" dirty="0"/>
              <a:t>Identify mediums or channels and target groups for your practice</a:t>
            </a:r>
          </a:p>
        </p:txBody>
      </p:sp>
    </p:spTree>
    <p:extLst>
      <p:ext uri="{BB962C8B-B14F-4D97-AF65-F5344CB8AC3E}">
        <p14:creationId xmlns:p14="http://schemas.microsoft.com/office/powerpoint/2010/main" val="381603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0DE2-7D62-BC60-DA4E-F229CE5C5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3078F-BDCB-6E93-711F-DC5EC1D937F9}"/>
              </a:ext>
            </a:extLst>
          </p:cNvPr>
          <p:cNvSpPr>
            <a:spLocks noGrp="1"/>
          </p:cNvSpPr>
          <p:nvPr>
            <p:ph type="title"/>
          </p:nvPr>
        </p:nvSpPr>
        <p:spPr>
          <a:xfrm>
            <a:off x="433957" y="181839"/>
            <a:ext cx="10736421" cy="431580"/>
          </a:xfrm>
        </p:spPr>
        <p:txBody>
          <a:bodyPr>
            <a:normAutofit fontScale="90000"/>
          </a:bodyPr>
          <a:lstStyle/>
          <a:p>
            <a:r>
              <a:rPr lang="en-AU" dirty="0"/>
              <a:t>MyMedicare Communications</a:t>
            </a:r>
          </a:p>
        </p:txBody>
      </p:sp>
      <p:sp>
        <p:nvSpPr>
          <p:cNvPr id="3" name="Date Placeholder 2">
            <a:extLst>
              <a:ext uri="{FF2B5EF4-FFF2-40B4-BE49-F238E27FC236}">
                <a16:creationId xmlns:a16="http://schemas.microsoft.com/office/drawing/2014/main" id="{4CC59EF7-75C3-E288-0739-5FB51B5F6593}"/>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89F867F9-FE90-C3F2-0D73-0DFDA50EC294}"/>
              </a:ext>
            </a:extLst>
          </p:cNvPr>
          <p:cNvSpPr>
            <a:spLocks noGrp="1"/>
          </p:cNvSpPr>
          <p:nvPr>
            <p:ph type="sldNum" sz="quarter" idx="4"/>
          </p:nvPr>
        </p:nvSpPr>
        <p:spPr/>
        <p:txBody>
          <a:bodyPr/>
          <a:lstStyle/>
          <a:p>
            <a:r>
              <a:rPr lang="en-AU"/>
              <a:t>|  </a:t>
            </a:r>
            <a:fld id="{A2EC6176-1937-4208-B8F4-3FBA596057BD}" type="slidenum">
              <a:rPr lang="en-AU" smtClean="0"/>
              <a:pPr/>
              <a:t>13</a:t>
            </a:fld>
            <a:endParaRPr lang="en-AU"/>
          </a:p>
        </p:txBody>
      </p:sp>
      <p:sp>
        <p:nvSpPr>
          <p:cNvPr id="5" name="Content Placeholder 4">
            <a:extLst>
              <a:ext uri="{FF2B5EF4-FFF2-40B4-BE49-F238E27FC236}">
                <a16:creationId xmlns:a16="http://schemas.microsoft.com/office/drawing/2014/main" id="{3FA93906-049D-57E1-EE8D-90D390ED8AFB}"/>
              </a:ext>
            </a:extLst>
          </p:cNvPr>
          <p:cNvSpPr>
            <a:spLocks noGrp="1"/>
          </p:cNvSpPr>
          <p:nvPr>
            <p:ph idx="1"/>
          </p:nvPr>
        </p:nvSpPr>
        <p:spPr>
          <a:xfrm>
            <a:off x="6208105" y="2785903"/>
            <a:ext cx="5345720" cy="3720775"/>
          </a:xfrm>
        </p:spPr>
        <p:txBody>
          <a:bodyPr>
            <a:normAutofit fontScale="85000" lnSpcReduction="20000"/>
          </a:bodyPr>
          <a:lstStyle/>
          <a:p>
            <a:pPr>
              <a:lnSpc>
                <a:spcPct val="120000"/>
              </a:lnSpc>
            </a:pPr>
            <a:r>
              <a:rPr lang="en-AU" sz="1700" b="1" dirty="0">
                <a:solidFill>
                  <a:schemeClr val="tx1">
                    <a:lumMod val="65000"/>
                    <a:lumOff val="35000"/>
                  </a:schemeClr>
                </a:solidFill>
                <a:latin typeface="Aptos" panose="020B0004020202020204" pitchFamily="34" charset="0"/>
              </a:rPr>
              <a:t>How will you communicate about MyMedicare to your patients? </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Patient waiting room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posters or flyers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or at reception check in</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Promotion through our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website or </a:t>
            </a:r>
            <a:r>
              <a:rPr lang="en-AU" sz="1700" u="sng" dirty="0" err="1">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facebook</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page</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Searches and tags on patient records for action when they present or contact the practice</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Encourage patients to register through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Medicare Online Account or Express Plus Medicare Mobile app</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Nurse or doctor led conversations during appointments</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SMS or email campaign</a:t>
            </a:r>
          </a:p>
          <a:p>
            <a:pPr marL="342900" lvl="0" indent="-342900">
              <a:lnSpc>
                <a:spcPct val="120000"/>
              </a:lnSpc>
              <a:spcAft>
                <a:spcPts val="800"/>
              </a:spcAft>
              <a:buFont typeface="Symbol" panose="05050102010706020507" pitchFamily="18" charset="2"/>
              <a:buChar char=""/>
            </a:pP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MyMedicare patient forms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offered to patients (note- paper forms need to be submitted through PRODA. Be aware of the additional staff time required to complete this task)</a:t>
            </a:r>
          </a:p>
          <a:p>
            <a:pPr marL="285750" indent="-285750">
              <a:buFont typeface="Arial" panose="020B0604020202020204" pitchFamily="34" charset="0"/>
              <a:buChar char="•"/>
            </a:pPr>
            <a:endParaRPr lang="en-AU" dirty="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C27027BC-C05C-7868-F5CE-C3C3B3B758B3}"/>
              </a:ext>
            </a:extLst>
          </p:cNvPr>
          <p:cNvSpPr>
            <a:spLocks noGrp="1"/>
          </p:cNvSpPr>
          <p:nvPr>
            <p:ph idx="11"/>
          </p:nvPr>
        </p:nvSpPr>
        <p:spPr>
          <a:xfrm>
            <a:off x="246294" y="2824603"/>
            <a:ext cx="5961811" cy="2351659"/>
          </a:xfrm>
        </p:spPr>
        <p:txBody>
          <a:bodyPr>
            <a:normAutofit lnSpcReduction="10000"/>
          </a:bodyPr>
          <a:lstStyle/>
          <a:p>
            <a:pPr>
              <a:lnSpc>
                <a:spcPct val="100000"/>
              </a:lnSpc>
              <a:spcAft>
                <a:spcPts val="800"/>
              </a:spcAft>
            </a:pPr>
            <a:r>
              <a:rPr lang="en-AU" sz="1400" b="1"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Ideas for targeting patients:</a:t>
            </a:r>
            <a:endPar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to encourage registration as they present to the practice or attend appointments</a:t>
            </a: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qualify for MyMedicare (e.g. have attended the practice twice in 24 months) </a:t>
            </a:r>
          </a:p>
          <a:p>
            <a:pPr marL="342900" lvl="0" indent="-342900">
              <a:lnSpc>
                <a:spcPct val="100000"/>
              </a:lnSpc>
              <a:spcAft>
                <a:spcPts val="800"/>
              </a:spcAft>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attend the practice for ongoing care management (e.g. Chronic Disease Management Plans, Mental Health Treatment Plans, Health Assessments and Health Checks) </a:t>
            </a:r>
          </a:p>
          <a:p>
            <a:endParaRPr lang="en-AU" dirty="0">
              <a:solidFill>
                <a:schemeClr val="tx1">
                  <a:lumMod val="65000"/>
                  <a:lumOff val="35000"/>
                </a:schemeClr>
              </a:solidFill>
            </a:endParaRPr>
          </a:p>
        </p:txBody>
      </p:sp>
      <p:sp>
        <p:nvSpPr>
          <p:cNvPr id="8" name="TextBox 7">
            <a:extLst>
              <a:ext uri="{FF2B5EF4-FFF2-40B4-BE49-F238E27FC236}">
                <a16:creationId xmlns:a16="http://schemas.microsoft.com/office/drawing/2014/main" id="{D579FCE1-6F92-FD8F-7692-0DB473383B57}"/>
              </a:ext>
            </a:extLst>
          </p:cNvPr>
          <p:cNvSpPr txBox="1"/>
          <p:nvPr/>
        </p:nvSpPr>
        <p:spPr>
          <a:xfrm>
            <a:off x="1792586" y="672354"/>
            <a:ext cx="9994093" cy="2185214"/>
          </a:xfrm>
          <a:prstGeom prst="rect">
            <a:avLst/>
          </a:prstGeom>
          <a:noFill/>
        </p:spPr>
        <p:txBody>
          <a:bodyPr wrap="square">
            <a:spAutoFit/>
          </a:bodyPr>
          <a:lstStyle/>
          <a:p>
            <a:pPr>
              <a:lnSpc>
                <a:spcPct val="100000"/>
              </a:lnSpc>
              <a:spcBef>
                <a:spcPts val="0"/>
              </a:spcBef>
              <a:spcAft>
                <a:spcPts val="200"/>
              </a:spcAft>
            </a:pPr>
            <a:r>
              <a:rPr lang="en-AU" sz="1400" b="1" dirty="0">
                <a:solidFill>
                  <a:srgbClr val="7030A0"/>
                </a:solidFill>
              </a:rPr>
              <a:t>Activity 3.3 – Discuss and decide how you will communicate and who will be your main target groups of patients </a:t>
            </a:r>
          </a:p>
          <a:p>
            <a:pPr>
              <a:spcAft>
                <a:spcPts val="200"/>
              </a:spcAft>
            </a:pPr>
            <a:endParaRPr lang="en-AU" sz="1400" b="1" dirty="0">
              <a:solidFill>
                <a:srgbClr val="FFC000"/>
              </a:solidFill>
            </a:endParaRPr>
          </a:p>
          <a:p>
            <a:pPr>
              <a:spcAft>
                <a:spcPts val="200"/>
              </a:spcAft>
            </a:pPr>
            <a:r>
              <a:rPr lang="en-AU" sz="1400" b="1" dirty="0">
                <a:solidFill>
                  <a:srgbClr val="FFC000"/>
                </a:solidFill>
              </a:rPr>
              <a:t>ACTION! </a:t>
            </a:r>
          </a:p>
          <a:p>
            <a:pPr>
              <a:spcAft>
                <a:spcPts val="200"/>
              </a:spcAft>
            </a:pPr>
            <a:r>
              <a:rPr lang="en-AU" sz="1400" dirty="0">
                <a:solidFill>
                  <a:schemeClr val="tx1">
                    <a:lumMod val="65000"/>
                    <a:lumOff val="35000"/>
                  </a:schemeClr>
                </a:solidFill>
                <a:latin typeface="Aptos" panose="020B0004020202020204" pitchFamily="34" charset="0"/>
              </a:rPr>
              <a:t>Use the Communications Action Plan on slide 16 as a template to document the action plan for your practice. Document a summary of the benefits from your discussion from Activity 3.1 in the </a:t>
            </a:r>
            <a:r>
              <a:rPr lang="en-AU" sz="1400" i="1" dirty="0">
                <a:solidFill>
                  <a:schemeClr val="tx1">
                    <a:lumMod val="65000"/>
                    <a:lumOff val="35000"/>
                  </a:schemeClr>
                </a:solidFill>
                <a:latin typeface="Aptos" panose="020B0004020202020204" pitchFamily="34" charset="0"/>
              </a:rPr>
              <a:t>‘Why improve this area of focus’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Decide which of the following communication approaches you will use, and decide which patient groups you will target and document these in the </a:t>
            </a:r>
            <a:r>
              <a:rPr lang="en-AU" sz="1400" i="1" dirty="0">
                <a:solidFill>
                  <a:schemeClr val="tx1">
                    <a:lumMod val="65000"/>
                    <a:lumOff val="35000"/>
                  </a:schemeClr>
                </a:solidFill>
                <a:latin typeface="Aptos" panose="020B0004020202020204" pitchFamily="34" charset="0"/>
              </a:rPr>
              <a:t>‘QI Ideas “What” of the action plan’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Document additional and specific approach using the PDSA template on slide 17.</a:t>
            </a:r>
          </a:p>
          <a:p>
            <a:pPr>
              <a:lnSpc>
                <a:spcPct val="100000"/>
              </a:lnSpc>
              <a:spcBef>
                <a:spcPts val="0"/>
              </a:spcBef>
              <a:spcAft>
                <a:spcPts val="200"/>
              </a:spcAft>
            </a:pPr>
            <a:endParaRPr lang="en-AU" sz="1400" dirty="0">
              <a:solidFill>
                <a:schemeClr val="tx1">
                  <a:lumMod val="65000"/>
                  <a:lumOff val="35000"/>
                </a:schemeClr>
              </a:solidFill>
              <a:latin typeface="Aptos" panose="020B0004020202020204" pitchFamily="34" charset="0"/>
            </a:endParaRPr>
          </a:p>
        </p:txBody>
      </p:sp>
      <p:pic>
        <p:nvPicPr>
          <p:cNvPr id="12" name="Picture 4" descr="Legislative Action Center - Home Care Association of Florida">
            <a:extLst>
              <a:ext uri="{FF2B5EF4-FFF2-40B4-BE49-F238E27FC236}">
                <a16:creationId xmlns:a16="http://schemas.microsoft.com/office/drawing/2014/main" id="{F4D6ED56-0652-9A74-9B31-A8432F134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57" y="988946"/>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B8E9DA-D159-BEFD-3B0E-8ACA243F99B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CB43414-C0D7-054B-62B7-B96007F16F1C}"/>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295A3D6A-A219-CD25-0EA9-13851DAA4485}"/>
              </a:ext>
            </a:extLst>
          </p:cNvPr>
          <p:cNvSpPr>
            <a:spLocks noGrp="1"/>
          </p:cNvSpPr>
          <p:nvPr>
            <p:ph type="sldNum" sz="quarter" idx="4"/>
          </p:nvPr>
        </p:nvSpPr>
        <p:spPr/>
        <p:txBody>
          <a:bodyPr/>
          <a:lstStyle/>
          <a:p>
            <a:r>
              <a:rPr lang="en-AU"/>
              <a:t>|  </a:t>
            </a:r>
            <a:fld id="{A2EC6176-1937-4208-B8F4-3FBA596057BD}" type="slidenum">
              <a:rPr lang="en-AU" smtClean="0"/>
              <a:pPr/>
              <a:t>14</a:t>
            </a:fld>
            <a:endParaRPr lang="en-AU"/>
          </a:p>
        </p:txBody>
      </p:sp>
      <p:sp>
        <p:nvSpPr>
          <p:cNvPr id="7" name="Rectangle 6">
            <a:extLst>
              <a:ext uri="{FF2B5EF4-FFF2-40B4-BE49-F238E27FC236}">
                <a16:creationId xmlns:a16="http://schemas.microsoft.com/office/drawing/2014/main" id="{1764FCB9-0AE4-3106-FB75-FEE0E11FBCED}"/>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C8ED30F7-A0D8-B3D7-1637-F61B377DFAB8}"/>
              </a:ext>
            </a:extLst>
          </p:cNvPr>
          <p:cNvSpPr/>
          <p:nvPr/>
        </p:nvSpPr>
        <p:spPr>
          <a:xfrm>
            <a:off x="4655035" y="1755774"/>
            <a:ext cx="465827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93C8768B-D14B-ECAA-8E98-147583DEAA79}"/>
              </a:ext>
            </a:extLst>
          </p:cNvPr>
          <p:cNvSpPr/>
          <p:nvPr/>
        </p:nvSpPr>
        <p:spPr>
          <a:xfrm>
            <a:off x="2291030" y="1755773"/>
            <a:ext cx="2220536"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4FFEC3D9-8F45-63ED-F9BC-76E064B6AB94}"/>
              </a:ext>
            </a:extLst>
          </p:cNvPr>
          <p:cNvSpPr/>
          <p:nvPr/>
        </p:nvSpPr>
        <p:spPr>
          <a:xfrm>
            <a:off x="201702" y="1755774"/>
            <a:ext cx="1929003"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nvGrpSpPr>
          <p:cNvPr id="11" name="Group 10">
            <a:extLst>
              <a:ext uri="{FF2B5EF4-FFF2-40B4-BE49-F238E27FC236}">
                <a16:creationId xmlns:a16="http://schemas.microsoft.com/office/drawing/2014/main" id="{220327AE-68F3-72ED-E869-9784DD64F642}"/>
              </a:ext>
            </a:extLst>
          </p:cNvPr>
          <p:cNvGrpSpPr/>
          <p:nvPr/>
        </p:nvGrpSpPr>
        <p:grpSpPr>
          <a:xfrm>
            <a:off x="-1" y="757238"/>
            <a:ext cx="12192001" cy="957580"/>
            <a:chOff x="0" y="0"/>
            <a:chExt cx="10671294" cy="958118"/>
          </a:xfrm>
        </p:grpSpPr>
        <p:sp>
          <p:nvSpPr>
            <p:cNvPr id="12" name="Rectangle 11">
              <a:extLst>
                <a:ext uri="{FF2B5EF4-FFF2-40B4-BE49-F238E27FC236}">
                  <a16:creationId xmlns:a16="http://schemas.microsoft.com/office/drawing/2014/main" id="{66FC60BB-E97C-79D0-8065-949C54784B76}"/>
                </a:ext>
              </a:extLst>
            </p:cNvPr>
            <p:cNvSpPr/>
            <p:nvPr/>
          </p:nvSpPr>
          <p:spPr>
            <a:xfrm>
              <a:off x="0" y="100424"/>
              <a:ext cx="10066365" cy="762635"/>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Triangle 15">
              <a:extLst>
                <a:ext uri="{FF2B5EF4-FFF2-40B4-BE49-F238E27FC236}">
                  <a16:creationId xmlns:a16="http://schemas.microsoft.com/office/drawing/2014/main" id="{8BFEB6DA-C5DF-8D5D-E99C-BA414E2B1E19}"/>
                </a:ext>
              </a:extLst>
            </p:cNvPr>
            <p:cNvSpPr/>
            <p:nvPr/>
          </p:nvSpPr>
          <p:spPr>
            <a:xfrm rot="5400000">
              <a:off x="9889835" y="176659"/>
              <a:ext cx="958118" cy="604800"/>
            </a:xfrm>
            <a:prstGeom prst="triangle">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Text Box 2">
            <a:extLst>
              <a:ext uri="{FF2B5EF4-FFF2-40B4-BE49-F238E27FC236}">
                <a16:creationId xmlns:a16="http://schemas.microsoft.com/office/drawing/2014/main" id="{80BA2853-643C-068E-BB35-84EF0E2E9139}"/>
              </a:ext>
            </a:extLst>
          </p:cNvPr>
          <p:cNvSpPr>
            <a:spLocks noChangeArrowheads="1"/>
          </p:cNvSpPr>
          <p:nvPr/>
        </p:nvSpPr>
        <p:spPr bwMode="auto">
          <a:xfrm>
            <a:off x="201702" y="942099"/>
            <a:ext cx="189457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focus 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297F1222-7EC0-D9B6-FC30-DA014021DB64}"/>
              </a:ext>
            </a:extLst>
          </p:cNvPr>
          <p:cNvSpPr>
            <a:spLocks noChangeArrowheads="1"/>
          </p:cNvSpPr>
          <p:nvPr/>
        </p:nvSpPr>
        <p:spPr bwMode="auto">
          <a:xfrm>
            <a:off x="2291031" y="957518"/>
            <a:ext cx="222053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Why improve</a:t>
            </a:r>
            <a:b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this focus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8888815C-91DB-59F3-86EB-C4FE21727ADB}"/>
              </a:ext>
            </a:extLst>
          </p:cNvPr>
          <p:cNvSpPr>
            <a:spLocks noChangeArrowheads="1"/>
          </p:cNvSpPr>
          <p:nvPr/>
        </p:nvSpPr>
        <p:spPr bwMode="auto">
          <a:xfrm>
            <a:off x="4706320" y="967739"/>
            <a:ext cx="4579568"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ideas</a:t>
            </a:r>
            <a:b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What</a:t>
            </a: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of the action plan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79BE40A5-3030-D800-832A-994D55A98F8F}"/>
              </a:ext>
            </a:extLst>
          </p:cNvPr>
          <p:cNvSpPr>
            <a:spLocks noChangeArrowheads="1"/>
          </p:cNvSpPr>
          <p:nvPr/>
        </p:nvSpPr>
        <p:spPr bwMode="auto">
          <a:xfrm>
            <a:off x="9424236" y="970588"/>
            <a:ext cx="2219325" cy="557213"/>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Resources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7D7E78AB-99D3-91BA-BE81-43B0DEEF637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9" name="Text Box 43">
            <a:extLst>
              <a:ext uri="{FF2B5EF4-FFF2-40B4-BE49-F238E27FC236}">
                <a16:creationId xmlns:a16="http://schemas.microsoft.com/office/drawing/2014/main" id="{4138E31D-8C97-CBAD-10E3-5C89DA2A8A2E}"/>
              </a:ext>
            </a:extLst>
          </p:cNvPr>
          <p:cNvSpPr txBox="1">
            <a:spLocks noChangeArrowheads="1"/>
          </p:cNvSpPr>
          <p:nvPr/>
        </p:nvSpPr>
        <p:spPr bwMode="auto">
          <a:xfrm>
            <a:off x="266628" y="1858334"/>
            <a:ext cx="1829649" cy="486155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MyMedicare Patient Registration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solidFill>
                  <a:srgbClr val="000000"/>
                </a:solidFill>
                <a:latin typeface="Arial" panose="020B0604020202020204" pitchFamily="34" charset="0"/>
                <a:ea typeface="Calibri" panose="020F0502020204030204" pitchFamily="34" charset="0"/>
                <a:cs typeface="Arial" panose="020B0604020202020204" pitchFamily="34" charset="0"/>
              </a:rPr>
              <a:t>Goal: </a:t>
            </a:r>
            <a:r>
              <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 increase patient registration for MyMedicare for our General Practice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60618697-6FA9-EB7C-3327-8F1AF930A38E}"/>
              </a:ext>
            </a:extLst>
          </p:cNvPr>
          <p:cNvSpPr txBox="1">
            <a:spLocks noChangeArrowheads="1"/>
          </p:cNvSpPr>
          <p:nvPr/>
        </p:nvSpPr>
        <p:spPr bwMode="auto">
          <a:xfrm>
            <a:off x="2369423" y="1858334"/>
            <a:ext cx="2063750"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are the benefits of undertaking activities in this area?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 to </a:t>
            </a:r>
            <a:r>
              <a:rPr kumimoji="0" lang="en-US" altLang="en-US" sz="10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formalise</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establish or enhance our relationship for ongoing coordinated care with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Chronic Conditions Management (CCM) MBS item changes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changes to Better Access Mental Health Treatment Plans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C6CB2879-A4E8-82C9-1957-1B4CC8A0B374}"/>
              </a:ext>
            </a:extLst>
          </p:cNvPr>
          <p:cNvSpPr txBox="1">
            <a:spLocks noChangeArrowheads="1"/>
          </p:cNvSpPr>
          <p:nvPr/>
        </p:nvSpPr>
        <p:spPr bwMode="auto">
          <a:xfrm>
            <a:off x="4671891" y="1858334"/>
            <a:ext cx="4500936"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ideas can we explore?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Ideas for targeting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to encourage registration as they present to the practice or attend appointments (using talking points/scripts)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qualify for MyMedicare (e.g. have attended the practice twice in 24 months)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attend the practice for ongoing care management (e.g. Chronic Disease Management Plans, Mental Health Treatment Plans, Health Assessments and Health Checks)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approaches/ideas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Patient waiting room and reception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posters or flyers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(use existing or design your own)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Promotion through our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website or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facebook</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 page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Search and tag patient records for action when they present or contact the practice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Encourage patients to register through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Medicare Online Account or Express Plus Medicare Mobile app</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Nurse or doctor conversations at appointments. Monitor reminder cards, display information in clinic rooms.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SMS or email campaign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MyMedicare patient forms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offered to patients (note- paper forms submitted through PRODA require additional staff time required to process)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Practice staff room poster documenting your practices unique MyMedicare value or key messages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5EF4CF60-03A0-5867-E3C9-2BFCD27C4086}"/>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Clinic resources</a:t>
            </a:r>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MyMedicare GP Toolkit</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(includes posters, social tiles, flyers,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etc</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MyMedicare Videos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Introducing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Registering in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MyMedicare practice registration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 Frequently asked questions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Registering patients with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2"/>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 Systems overview for practices and providers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3"/>
              </a:rPr>
              <a:t>MyMedicare Program Guidelines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4"/>
              </a:rPr>
              <a:t>About MyMedicare for health professionals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F8731322-5D3A-067D-1ACD-F266351045AE}"/>
              </a:ext>
            </a:extLst>
          </p:cNvPr>
          <p:cNvSpPr>
            <a:spLocks noChangeArrowheads="1"/>
          </p:cNvSpPr>
          <p:nvPr/>
        </p:nvSpPr>
        <p:spPr bwMode="auto">
          <a:xfrm>
            <a:off x="852256" y="-6143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9" name="Title 1">
            <a:extLst>
              <a:ext uri="{FF2B5EF4-FFF2-40B4-BE49-F238E27FC236}">
                <a16:creationId xmlns:a16="http://schemas.microsoft.com/office/drawing/2014/main" id="{E8DDDA1B-2D30-D64D-F6DC-9AA66AD84CF9}"/>
              </a:ext>
            </a:extLst>
          </p:cNvPr>
          <p:cNvSpPr>
            <a:spLocks noGrp="1"/>
          </p:cNvSpPr>
          <p:nvPr>
            <p:ph type="title"/>
          </p:nvPr>
        </p:nvSpPr>
        <p:spPr>
          <a:xfrm>
            <a:off x="433958" y="181839"/>
            <a:ext cx="5407550" cy="431580"/>
          </a:xfrm>
        </p:spPr>
        <p:txBody>
          <a:bodyPr>
            <a:normAutofit fontScale="90000"/>
          </a:bodyPr>
          <a:lstStyle/>
          <a:p>
            <a:r>
              <a:rPr lang="en-AU" dirty="0"/>
              <a:t>Communications Action Plan</a:t>
            </a:r>
          </a:p>
        </p:txBody>
      </p:sp>
    </p:spTree>
    <p:extLst>
      <p:ext uri="{BB962C8B-B14F-4D97-AF65-F5344CB8AC3E}">
        <p14:creationId xmlns:p14="http://schemas.microsoft.com/office/powerpoint/2010/main" val="377897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9F06-3894-0001-64FD-991308A02BCC}"/>
              </a:ext>
            </a:extLst>
          </p:cNvPr>
          <p:cNvSpPr>
            <a:spLocks noGrp="1"/>
          </p:cNvSpPr>
          <p:nvPr>
            <p:ph type="title"/>
          </p:nvPr>
        </p:nvSpPr>
        <p:spPr>
          <a:xfrm>
            <a:off x="248576" y="157791"/>
            <a:ext cx="5628442" cy="611419"/>
          </a:xfrm>
        </p:spPr>
        <p:txBody>
          <a:bodyPr>
            <a:normAutofit fontScale="90000"/>
          </a:bodyPr>
          <a:lstStyle/>
          <a:p>
            <a:r>
              <a:rPr lang="en-AU" dirty="0"/>
              <a:t>Plan-Do-Study-Act Template</a:t>
            </a:r>
          </a:p>
        </p:txBody>
      </p:sp>
      <p:sp>
        <p:nvSpPr>
          <p:cNvPr id="3" name="Date Placeholder 2">
            <a:extLst>
              <a:ext uri="{FF2B5EF4-FFF2-40B4-BE49-F238E27FC236}">
                <a16:creationId xmlns:a16="http://schemas.microsoft.com/office/drawing/2014/main" id="{AB172ABD-9AA7-B925-5866-435E3E1512FD}"/>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BD9E002F-9BC9-2B14-5899-6109CD031D35}"/>
              </a:ext>
            </a:extLst>
          </p:cNvPr>
          <p:cNvSpPr>
            <a:spLocks noGrp="1"/>
          </p:cNvSpPr>
          <p:nvPr>
            <p:ph type="sldNum" sz="quarter" idx="4"/>
          </p:nvPr>
        </p:nvSpPr>
        <p:spPr/>
        <p:txBody>
          <a:bodyPr/>
          <a:lstStyle/>
          <a:p>
            <a:r>
              <a:rPr lang="en-AU"/>
              <a:t>|  </a:t>
            </a:r>
            <a:fld id="{A2EC6176-1937-4208-B8F4-3FBA596057BD}" type="slidenum">
              <a:rPr lang="en-AU" smtClean="0"/>
              <a:pPr/>
              <a:t>15</a:t>
            </a:fld>
            <a:endParaRPr lang="en-AU"/>
          </a:p>
        </p:txBody>
      </p:sp>
      <p:graphicFrame>
        <p:nvGraphicFramePr>
          <p:cNvPr id="7" name="Content Placeholder 6">
            <a:extLst>
              <a:ext uri="{FF2B5EF4-FFF2-40B4-BE49-F238E27FC236}">
                <a16:creationId xmlns:a16="http://schemas.microsoft.com/office/drawing/2014/main" id="{45F01397-BE8A-BC3B-5551-269501B2F04B}"/>
              </a:ext>
            </a:extLst>
          </p:cNvPr>
          <p:cNvGraphicFramePr>
            <a:graphicFrameLocks noGrp="1"/>
          </p:cNvGraphicFramePr>
          <p:nvPr>
            <p:ph idx="1"/>
            <p:extLst>
              <p:ext uri="{D42A27DB-BD31-4B8C-83A1-F6EECF244321}">
                <p14:modId xmlns:p14="http://schemas.microsoft.com/office/powerpoint/2010/main" val="1225129651"/>
              </p:ext>
            </p:extLst>
          </p:nvPr>
        </p:nvGraphicFramePr>
        <p:xfrm>
          <a:off x="248575" y="769211"/>
          <a:ext cx="11381172" cy="5930999"/>
        </p:xfrm>
        <a:graphic>
          <a:graphicData uri="http://schemas.openxmlformats.org/drawingml/2006/table">
            <a:tbl>
              <a:tblPr firstRow="1" firstCol="1" bandRow="1">
                <a:tableStyleId>{21E4AEA4-8DFA-4A89-87EB-49C32662AFE0}</a:tableStyleId>
              </a:tblPr>
              <a:tblGrid>
                <a:gridCol w="1896103">
                  <a:extLst>
                    <a:ext uri="{9D8B030D-6E8A-4147-A177-3AD203B41FA5}">
                      <a16:colId xmlns:a16="http://schemas.microsoft.com/office/drawing/2014/main" val="3585454543"/>
                    </a:ext>
                  </a:extLst>
                </a:gridCol>
                <a:gridCol w="1896103">
                  <a:extLst>
                    <a:ext uri="{9D8B030D-6E8A-4147-A177-3AD203B41FA5}">
                      <a16:colId xmlns:a16="http://schemas.microsoft.com/office/drawing/2014/main" val="3669287754"/>
                    </a:ext>
                  </a:extLst>
                </a:gridCol>
                <a:gridCol w="1898380">
                  <a:extLst>
                    <a:ext uri="{9D8B030D-6E8A-4147-A177-3AD203B41FA5}">
                      <a16:colId xmlns:a16="http://schemas.microsoft.com/office/drawing/2014/main" val="882050347"/>
                    </a:ext>
                  </a:extLst>
                </a:gridCol>
                <a:gridCol w="1896103">
                  <a:extLst>
                    <a:ext uri="{9D8B030D-6E8A-4147-A177-3AD203B41FA5}">
                      <a16:colId xmlns:a16="http://schemas.microsoft.com/office/drawing/2014/main" val="2675004480"/>
                    </a:ext>
                  </a:extLst>
                </a:gridCol>
                <a:gridCol w="1896103">
                  <a:extLst>
                    <a:ext uri="{9D8B030D-6E8A-4147-A177-3AD203B41FA5}">
                      <a16:colId xmlns:a16="http://schemas.microsoft.com/office/drawing/2014/main" val="3212175473"/>
                    </a:ext>
                  </a:extLst>
                </a:gridCol>
                <a:gridCol w="1898380">
                  <a:extLst>
                    <a:ext uri="{9D8B030D-6E8A-4147-A177-3AD203B41FA5}">
                      <a16:colId xmlns:a16="http://schemas.microsoft.com/office/drawing/2014/main" val="3028735654"/>
                    </a:ext>
                  </a:extLst>
                </a:gridCol>
              </a:tblGrid>
              <a:tr h="426261">
                <a:tc>
                  <a:txBody>
                    <a:bodyPr/>
                    <a:lstStyle/>
                    <a:p>
                      <a:pPr algn="ctr">
                        <a:spcAft>
                          <a:spcPts val="600"/>
                        </a:spcAft>
                      </a:pPr>
                      <a:r>
                        <a:rPr lang="en-AU" sz="1100" kern="100" dirty="0">
                          <a:effectLst/>
                        </a:rPr>
                        <a:t>Idea</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nchor="ctr"/>
                </a:tc>
                <a:tc gridSpan="2">
                  <a:txBody>
                    <a:bodyPr/>
                    <a:lstStyle/>
                    <a:p>
                      <a:pPr algn="ctr">
                        <a:spcAft>
                          <a:spcPts val="600"/>
                        </a:spcAft>
                      </a:pPr>
                      <a:r>
                        <a:rPr lang="en-US" sz="1100" kern="100">
                          <a:effectLst/>
                        </a:rPr>
                        <a:t>Plan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hMerge="1">
                  <a:txBody>
                    <a:bodyPr/>
                    <a:lstStyle/>
                    <a:p>
                      <a:endParaRPr lang="en-AU"/>
                    </a:p>
                  </a:txBody>
                  <a:tcPr/>
                </a:tc>
                <a:tc>
                  <a:txBody>
                    <a:bodyPr/>
                    <a:lstStyle/>
                    <a:p>
                      <a:pPr algn="ctr">
                        <a:spcAft>
                          <a:spcPts val="600"/>
                        </a:spcAft>
                      </a:pPr>
                      <a:r>
                        <a:rPr lang="en-US" sz="1100" kern="100">
                          <a:effectLst/>
                        </a:rPr>
                        <a:t>Do</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Study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Act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extLst>
                  <a:ext uri="{0D108BD9-81ED-4DB2-BD59-A6C34878D82A}">
                    <a16:rowId xmlns:a16="http://schemas.microsoft.com/office/drawing/2014/main" val="2837395452"/>
                  </a:ext>
                </a:extLst>
              </a:tr>
              <a:tr h="426261">
                <a:tc>
                  <a:txBody>
                    <a:bodyPr/>
                    <a:lstStyle/>
                    <a:p>
                      <a:pPr>
                        <a:spcAft>
                          <a:spcPts val="600"/>
                        </a:spcAft>
                      </a:pPr>
                      <a:r>
                        <a:rPr lang="en-US" sz="1100" kern="100">
                          <a:effectLst/>
                        </a:rPr>
                        <a: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Plan the test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Prediction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Do the test on small scale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Analyse the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Make a plan for next step</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274018455"/>
                  </a:ext>
                </a:extLst>
              </a:tr>
              <a:tr h="1456684">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How will we run this test? Who will do it and when? What will we measure?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Prediction or hypothesis on what will happen.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Was the plan completed? Yes or No. Collect data. Consider what worked well and why? Document any unexpected observations, events or problems.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Analyse results, compare them to predictions, and reflect on what you learned.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Based on your learnings from the test, what will you do next (e.g., adopt, adapt or abandon)? How does this inform the plan for your next PDSA?</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720310750"/>
                  </a:ext>
                </a:extLst>
              </a:tr>
              <a:tr h="426261">
                <a:tc>
                  <a:txBody>
                    <a:bodyPr/>
                    <a:lstStyle/>
                    <a:p>
                      <a:pPr>
                        <a:spcAft>
                          <a:spcPts val="600"/>
                        </a:spcAft>
                      </a:pPr>
                      <a:r>
                        <a:rPr lang="en-AU" sz="1100" kern="100">
                          <a:effectLst/>
                        </a:rPr>
                        <a:t>Change idea 1.1</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Specify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465181042"/>
                  </a:ext>
                </a:extLst>
              </a:tr>
              <a:tr h="4855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619108322"/>
                  </a:ext>
                </a:extLst>
              </a:tr>
              <a:tr h="4262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835229790"/>
                  </a:ext>
                </a:extLst>
              </a:tr>
              <a:tr h="485561">
                <a:tc>
                  <a:txBody>
                    <a:bodyPr/>
                    <a:lstStyle/>
                    <a:p>
                      <a:pPr>
                        <a:spcAft>
                          <a:spcPts val="600"/>
                        </a:spcAft>
                      </a:pPr>
                      <a:r>
                        <a:rPr lang="en-AU" sz="1100" kern="100">
                          <a:effectLst/>
                        </a:rPr>
                        <a:t>Change idea 1.2</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Introduce a new change idea is required.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474892620"/>
                  </a:ext>
                </a:extLst>
              </a:tr>
              <a:tr h="485561">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3325765866"/>
                  </a:ext>
                </a:extLst>
              </a:tr>
              <a:tr h="426261">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4238198412"/>
                  </a:ext>
                </a:extLst>
              </a:tr>
              <a:tr h="886327">
                <a:tc>
                  <a:txBody>
                    <a:bodyPr/>
                    <a:lstStyle/>
                    <a:p>
                      <a:pPr algn="ctr">
                        <a:spcAft>
                          <a:spcPts val="600"/>
                        </a:spcAft>
                      </a:pPr>
                      <a:r>
                        <a:rPr lang="en-AU" sz="1100" kern="100">
                          <a:effectLst/>
                        </a:rPr>
                        <a:t>Summary of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gridSpan="5">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88060026"/>
                  </a:ext>
                </a:extLst>
              </a:tr>
            </a:tbl>
          </a:graphicData>
        </a:graphic>
      </p:graphicFrame>
      <p:pic>
        <p:nvPicPr>
          <p:cNvPr id="8" name="Picture 7">
            <a:extLst>
              <a:ext uri="{FF2B5EF4-FFF2-40B4-BE49-F238E27FC236}">
                <a16:creationId xmlns:a16="http://schemas.microsoft.com/office/drawing/2014/main" id="{EECAB94B-903D-1C6A-8032-31DD11F8EC6E}"/>
              </a:ext>
            </a:extLst>
          </p:cNvPr>
          <p:cNvPicPr>
            <a:picLocks noChangeAspect="1"/>
          </p:cNvPicPr>
          <p:nvPr/>
        </p:nvPicPr>
        <p:blipFill>
          <a:blip r:embed="rId2"/>
          <a:stretch>
            <a:fillRect/>
          </a:stretch>
        </p:blipFill>
        <p:spPr>
          <a:xfrm>
            <a:off x="6320915" y="84685"/>
            <a:ext cx="5267401" cy="640135"/>
          </a:xfrm>
          <a:prstGeom prst="rect">
            <a:avLst/>
          </a:prstGeom>
        </p:spPr>
      </p:pic>
    </p:spTree>
    <p:extLst>
      <p:ext uri="{BB962C8B-B14F-4D97-AF65-F5344CB8AC3E}">
        <p14:creationId xmlns:p14="http://schemas.microsoft.com/office/powerpoint/2010/main" val="398501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3DEC1-0BB8-225B-30E0-1BDB20C36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93584-3DC7-761D-2D96-E19937FDCEE8}"/>
              </a:ext>
            </a:extLst>
          </p:cNvPr>
          <p:cNvSpPr>
            <a:spLocks noGrp="1"/>
          </p:cNvSpPr>
          <p:nvPr>
            <p:ph type="title"/>
          </p:nvPr>
        </p:nvSpPr>
        <p:spPr/>
        <p:txBody>
          <a:bodyPr/>
          <a:lstStyle/>
          <a:p>
            <a:r>
              <a:rPr lang="en-AU" dirty="0"/>
              <a:t>Contact details for you PHN for support</a:t>
            </a:r>
          </a:p>
        </p:txBody>
      </p:sp>
      <p:sp>
        <p:nvSpPr>
          <p:cNvPr id="3" name="Date Placeholder 2">
            <a:extLst>
              <a:ext uri="{FF2B5EF4-FFF2-40B4-BE49-F238E27FC236}">
                <a16:creationId xmlns:a16="http://schemas.microsoft.com/office/drawing/2014/main" id="{2DE5CFB1-4371-AC9C-ABAD-FCF07363A2A0}"/>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6785E18B-7753-CC77-6C40-05AE53612F41}"/>
              </a:ext>
            </a:extLst>
          </p:cNvPr>
          <p:cNvSpPr>
            <a:spLocks noGrp="1"/>
          </p:cNvSpPr>
          <p:nvPr>
            <p:ph type="sldNum" sz="quarter" idx="4"/>
          </p:nvPr>
        </p:nvSpPr>
        <p:spPr/>
        <p:txBody>
          <a:bodyPr/>
          <a:lstStyle/>
          <a:p>
            <a:r>
              <a:rPr lang="en-AU"/>
              <a:t>|  </a:t>
            </a:r>
            <a:fld id="{A2EC6176-1937-4208-B8F4-3FBA596057BD}" type="slidenum">
              <a:rPr lang="en-AU" smtClean="0"/>
              <a:pPr/>
              <a:t>16</a:t>
            </a:fld>
            <a:endParaRPr lang="en-AU"/>
          </a:p>
        </p:txBody>
      </p:sp>
      <p:sp>
        <p:nvSpPr>
          <p:cNvPr id="5" name="Content Placeholder 4">
            <a:extLst>
              <a:ext uri="{FF2B5EF4-FFF2-40B4-BE49-F238E27FC236}">
                <a16:creationId xmlns:a16="http://schemas.microsoft.com/office/drawing/2014/main" id="{4FB21A10-753A-56BB-5D98-B980AF9E7154}"/>
              </a:ext>
            </a:extLst>
          </p:cNvPr>
          <p:cNvSpPr>
            <a:spLocks noGrp="1"/>
          </p:cNvSpPr>
          <p:nvPr>
            <p:ph idx="1"/>
          </p:nvPr>
        </p:nvSpPr>
        <p:spPr>
          <a:xfrm>
            <a:off x="630395" y="1812722"/>
            <a:ext cx="5206879" cy="3993274"/>
          </a:xfrm>
        </p:spPr>
        <p:txBody>
          <a:bodyPr>
            <a:normAutofit/>
          </a:bodyPr>
          <a:lstStyle/>
          <a:p>
            <a:pPr>
              <a:lnSpc>
                <a:spcPct val="120000"/>
              </a:lnSpc>
            </a:pPr>
            <a:r>
              <a:rPr lang="en-AU" dirty="0">
                <a:solidFill>
                  <a:schemeClr val="tx1">
                    <a:lumMod val="65000"/>
                    <a:lumOff val="35000"/>
                  </a:schemeClr>
                </a:solidFill>
              </a:rPr>
              <a:t>Insert your PHN Contact Details Here</a:t>
            </a:r>
          </a:p>
          <a:p>
            <a:pPr>
              <a:lnSpc>
                <a:spcPct val="120000"/>
              </a:lnSpc>
            </a:pPr>
            <a:endParaRPr lang="en-AU" dirty="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EA961691-F8D3-28DB-1AE2-7606513AF910}"/>
              </a:ext>
            </a:extLst>
          </p:cNvPr>
          <p:cNvSpPr>
            <a:spLocks noGrp="1"/>
          </p:cNvSpPr>
          <p:nvPr>
            <p:ph idx="11"/>
          </p:nvPr>
        </p:nvSpPr>
        <p:spPr>
          <a:xfrm>
            <a:off x="5963499" y="1825625"/>
            <a:ext cx="5806969" cy="4667249"/>
          </a:xfrm>
        </p:spPr>
        <p:txBody>
          <a:bodyPr>
            <a:normAutofit/>
          </a:bodyPr>
          <a:lstStyle/>
          <a:p>
            <a:r>
              <a:rPr lang="en-AU" dirty="0">
                <a:solidFill>
                  <a:schemeClr val="tx1">
                    <a:lumMod val="65000"/>
                    <a:lumOff val="35000"/>
                  </a:schemeClr>
                </a:solidFill>
              </a:rPr>
              <a:t>Insert specific contact details of your PHN’s account manager for this practice here.</a:t>
            </a:r>
          </a:p>
        </p:txBody>
      </p:sp>
    </p:spTree>
    <p:extLst>
      <p:ext uri="{BB962C8B-B14F-4D97-AF65-F5344CB8AC3E}">
        <p14:creationId xmlns:p14="http://schemas.microsoft.com/office/powerpoint/2010/main" val="13484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337FF1-03D7-E7EA-E1F9-C3193E90B5CE}"/>
              </a:ext>
            </a:extLst>
          </p:cNvPr>
          <p:cNvSpPr>
            <a:spLocks noGrp="1"/>
          </p:cNvSpPr>
          <p:nvPr>
            <p:ph type="ctrTitle"/>
          </p:nvPr>
        </p:nvSpPr>
        <p:spPr/>
        <p:txBody>
          <a:bodyPr>
            <a:normAutofit fontScale="90000"/>
          </a:bodyPr>
          <a:lstStyle/>
          <a:p>
            <a:r>
              <a:rPr lang="en-US" dirty="0"/>
              <a:t>1) MyMedicare current and future benefits </a:t>
            </a:r>
          </a:p>
        </p:txBody>
      </p:sp>
    </p:spTree>
    <p:extLst>
      <p:ext uri="{BB962C8B-B14F-4D97-AF65-F5344CB8AC3E}">
        <p14:creationId xmlns:p14="http://schemas.microsoft.com/office/powerpoint/2010/main" val="385224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7129-A1AB-2E4F-CA16-251DABBE5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98734-8AB3-CC5A-E3EF-1E21C85C3779}"/>
              </a:ext>
            </a:extLst>
          </p:cNvPr>
          <p:cNvSpPr>
            <a:spLocks noGrp="1"/>
          </p:cNvSpPr>
          <p:nvPr>
            <p:ph type="title"/>
          </p:nvPr>
        </p:nvSpPr>
        <p:spPr>
          <a:xfrm>
            <a:off x="485540" y="157791"/>
            <a:ext cx="10736421" cy="660246"/>
          </a:xfrm>
        </p:spPr>
        <p:txBody>
          <a:bodyPr/>
          <a:lstStyle/>
          <a:p>
            <a:r>
              <a:rPr lang="en-AU" dirty="0"/>
              <a:t>MyMedicare – current and future benefits </a:t>
            </a:r>
          </a:p>
        </p:txBody>
      </p:sp>
      <p:sp>
        <p:nvSpPr>
          <p:cNvPr id="3" name="Date Placeholder 2">
            <a:extLst>
              <a:ext uri="{FF2B5EF4-FFF2-40B4-BE49-F238E27FC236}">
                <a16:creationId xmlns:a16="http://schemas.microsoft.com/office/drawing/2014/main" id="{B03BAAA6-265B-E5BF-2385-8491BE9926CE}"/>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AB45ABAF-B4FE-0B8B-21A3-DFEE3EC0516A}"/>
              </a:ext>
            </a:extLst>
          </p:cNvPr>
          <p:cNvSpPr>
            <a:spLocks noGrp="1"/>
          </p:cNvSpPr>
          <p:nvPr>
            <p:ph type="sldNum" sz="quarter" idx="4"/>
          </p:nvPr>
        </p:nvSpPr>
        <p:spPr/>
        <p:txBody>
          <a:bodyPr/>
          <a:lstStyle/>
          <a:p>
            <a:r>
              <a:rPr lang="en-AU"/>
              <a:t>|  </a:t>
            </a:r>
            <a:fld id="{A2EC6176-1937-4208-B8F4-3FBA596057BD}" type="slidenum">
              <a:rPr lang="en-AU" smtClean="0"/>
              <a:pPr/>
              <a:t>3</a:t>
            </a:fld>
            <a:endParaRPr lang="en-AU"/>
          </a:p>
        </p:txBody>
      </p:sp>
      <p:sp>
        <p:nvSpPr>
          <p:cNvPr id="5" name="Content Placeholder 4">
            <a:extLst>
              <a:ext uri="{FF2B5EF4-FFF2-40B4-BE49-F238E27FC236}">
                <a16:creationId xmlns:a16="http://schemas.microsoft.com/office/drawing/2014/main" id="{DEB07744-90D0-21B6-E56C-348DB5538CDF}"/>
              </a:ext>
            </a:extLst>
          </p:cNvPr>
          <p:cNvSpPr>
            <a:spLocks noGrp="1"/>
          </p:cNvSpPr>
          <p:nvPr>
            <p:ph idx="1"/>
          </p:nvPr>
        </p:nvSpPr>
        <p:spPr>
          <a:xfrm>
            <a:off x="485540" y="967763"/>
            <a:ext cx="11265272" cy="4385032"/>
          </a:xfrm>
        </p:spPr>
        <p:txBody>
          <a:bodyPr>
            <a:normAutofit fontScale="92500" lnSpcReduction="20000"/>
          </a:bodyPr>
          <a:lstStyle/>
          <a:p>
            <a:pPr>
              <a:lnSpc>
                <a:spcPct val="120000"/>
              </a:lnSpc>
              <a:spcBef>
                <a:spcPts val="0"/>
              </a:spcBef>
              <a:spcAft>
                <a:spcPts val="600"/>
              </a:spcAft>
            </a:pPr>
            <a:r>
              <a:rPr lang="en-AU" b="1" dirty="0">
                <a:solidFill>
                  <a:schemeClr val="tx1">
                    <a:lumMod val="65000"/>
                    <a:lumOff val="35000"/>
                  </a:schemeClr>
                </a:solidFill>
                <a:latin typeface="Aptos" panose="020B0004020202020204" pitchFamily="34" charset="0"/>
              </a:rPr>
              <a:t>MyMedicare registration strengthens general practice, creating a system that formalises the relationship between practices and patients to enhance continuity of care with the wider practice team.</a:t>
            </a:r>
          </a:p>
          <a:p>
            <a:pPr>
              <a:lnSpc>
                <a:spcPct val="120000"/>
              </a:lnSpc>
              <a:spcBef>
                <a:spcPts val="0"/>
              </a:spcBef>
              <a:spcAft>
                <a:spcPts val="600"/>
              </a:spcAft>
            </a:pPr>
            <a:r>
              <a:rPr lang="en-US" dirty="0">
                <a:solidFill>
                  <a:schemeClr val="tx1">
                    <a:lumMod val="65000"/>
                    <a:lumOff val="35000"/>
                  </a:schemeClr>
                </a:solidFill>
                <a:latin typeface="Aptos" panose="020B0004020202020204" pitchFamily="34" charset="0"/>
              </a:rPr>
              <a:t>MyMedicare aims to ensure greater continuity of care and improve health outcomes by </a:t>
            </a:r>
            <a:r>
              <a:rPr lang="en-US" dirty="0" err="1">
                <a:solidFill>
                  <a:schemeClr val="tx1">
                    <a:lumMod val="65000"/>
                    <a:lumOff val="35000"/>
                  </a:schemeClr>
                </a:solidFill>
                <a:latin typeface="Aptos" panose="020B0004020202020204" pitchFamily="34" charset="0"/>
              </a:rPr>
              <a:t>formalising</a:t>
            </a:r>
            <a:r>
              <a:rPr lang="en-US" dirty="0">
                <a:solidFill>
                  <a:schemeClr val="tx1">
                    <a:lumMod val="65000"/>
                    <a:lumOff val="35000"/>
                  </a:schemeClr>
                </a:solidFill>
                <a:latin typeface="Aptos" panose="020B0004020202020204" pitchFamily="34" charset="0"/>
              </a:rPr>
              <a:t> the relationship between patients, their general practice, general practitioner (GP) and primary care teams.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The value of MyMedicare registration will evolve and increase over time, as MyMedicare is incorporated into a range of general practice incentives and Medicare Benefits Schedule items (see MyMedicare Timeline on Slide 4).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Early planning and considered change management with your practice is essential to: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allow time for your team to explore impacts on the practice and each team member’s role,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strengthen your processes and systems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Update your business and care models and policies</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support your team to consistently and effectively communicate with patients.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General Practices will be the primary communication channel for consumers in relation to MyMedicare and associated changes (refer to MyMedicare timeline on Slide 3). Each change will require engagement with patients and increase MyMedicare enquiries and registration by patients. </a:t>
            </a:r>
          </a:p>
        </p:txBody>
      </p:sp>
    </p:spTree>
    <p:extLst>
      <p:ext uri="{BB962C8B-B14F-4D97-AF65-F5344CB8AC3E}">
        <p14:creationId xmlns:p14="http://schemas.microsoft.com/office/powerpoint/2010/main" val="99687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8922-E7F1-47D2-CEA7-7517932B1569}"/>
              </a:ext>
            </a:extLst>
          </p:cNvPr>
          <p:cNvSpPr>
            <a:spLocks noGrp="1"/>
          </p:cNvSpPr>
          <p:nvPr>
            <p:ph type="title"/>
          </p:nvPr>
        </p:nvSpPr>
        <p:spPr>
          <a:xfrm>
            <a:off x="433957" y="38423"/>
            <a:ext cx="10736421" cy="1325563"/>
          </a:xfrm>
        </p:spPr>
        <p:txBody>
          <a:bodyPr/>
          <a:lstStyle/>
          <a:p>
            <a:r>
              <a:rPr lang="en-AU"/>
              <a:t>MyMedicare Timeline </a:t>
            </a:r>
          </a:p>
        </p:txBody>
      </p:sp>
      <p:sp>
        <p:nvSpPr>
          <p:cNvPr id="3" name="Date Placeholder 2">
            <a:extLst>
              <a:ext uri="{FF2B5EF4-FFF2-40B4-BE49-F238E27FC236}">
                <a16:creationId xmlns:a16="http://schemas.microsoft.com/office/drawing/2014/main" id="{5EED385F-E6B7-9398-7ED2-318039F2B02B}"/>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0AF73B46-01BE-B609-1425-8F9BF6223BB7}"/>
              </a:ext>
            </a:extLst>
          </p:cNvPr>
          <p:cNvSpPr>
            <a:spLocks noGrp="1"/>
          </p:cNvSpPr>
          <p:nvPr>
            <p:ph type="sldNum" sz="quarter" idx="4"/>
          </p:nvPr>
        </p:nvSpPr>
        <p:spPr/>
        <p:txBody>
          <a:bodyPr/>
          <a:lstStyle/>
          <a:p>
            <a:r>
              <a:rPr lang="en-AU"/>
              <a:t>|  </a:t>
            </a:r>
            <a:fld id="{A2EC6176-1937-4208-B8F4-3FBA596057BD}" type="slidenum">
              <a:rPr lang="en-AU" smtClean="0"/>
              <a:pPr/>
              <a:t>4</a:t>
            </a:fld>
            <a:endParaRPr lang="en-AU"/>
          </a:p>
        </p:txBody>
      </p:sp>
      <p:graphicFrame>
        <p:nvGraphicFramePr>
          <p:cNvPr id="7" name="Content Placeholder 6">
            <a:extLst>
              <a:ext uri="{FF2B5EF4-FFF2-40B4-BE49-F238E27FC236}">
                <a16:creationId xmlns:a16="http://schemas.microsoft.com/office/drawing/2014/main" id="{5D5C026A-C18E-1CF4-33C2-B748B235A338}"/>
              </a:ext>
            </a:extLst>
          </p:cNvPr>
          <p:cNvGraphicFramePr>
            <a:graphicFrameLocks noGrp="1"/>
          </p:cNvGraphicFramePr>
          <p:nvPr>
            <p:ph idx="1"/>
            <p:extLst>
              <p:ext uri="{D42A27DB-BD31-4B8C-83A1-F6EECF244321}">
                <p14:modId xmlns:p14="http://schemas.microsoft.com/office/powerpoint/2010/main" val="933718400"/>
              </p:ext>
            </p:extLst>
          </p:nvPr>
        </p:nvGraphicFramePr>
        <p:xfrm>
          <a:off x="119018" y="355221"/>
          <a:ext cx="11899149"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Terminator 7">
            <a:extLst>
              <a:ext uri="{FF2B5EF4-FFF2-40B4-BE49-F238E27FC236}">
                <a16:creationId xmlns:a16="http://schemas.microsoft.com/office/drawing/2014/main" id="{01AB8528-0252-571B-6F35-B998AD49963A}"/>
              </a:ext>
            </a:extLst>
          </p:cNvPr>
          <p:cNvSpPr/>
          <p:nvPr/>
        </p:nvSpPr>
        <p:spPr>
          <a:xfrm>
            <a:off x="-22369"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2023</a:t>
            </a:r>
          </a:p>
          <a:p>
            <a:pPr algn="ctr"/>
            <a:r>
              <a:rPr lang="en-AU" sz="1000"/>
              <a:t>150,000 Patients </a:t>
            </a:r>
          </a:p>
          <a:p>
            <a:pPr algn="ctr"/>
            <a:r>
              <a:rPr lang="en-AU" sz="1000"/>
              <a:t>X Practices</a:t>
            </a:r>
          </a:p>
        </p:txBody>
      </p:sp>
      <p:sp>
        <p:nvSpPr>
          <p:cNvPr id="9" name="Flowchart: Terminator 8">
            <a:extLst>
              <a:ext uri="{FF2B5EF4-FFF2-40B4-BE49-F238E27FC236}">
                <a16:creationId xmlns:a16="http://schemas.microsoft.com/office/drawing/2014/main" id="{290CEB20-6F3B-6DB9-FBB9-D5226529D9C7}"/>
              </a:ext>
            </a:extLst>
          </p:cNvPr>
          <p:cNvSpPr/>
          <p:nvPr/>
        </p:nvSpPr>
        <p:spPr>
          <a:xfrm>
            <a:off x="1532452"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June 2024</a:t>
            </a:r>
          </a:p>
          <a:p>
            <a:pPr algn="ctr"/>
            <a:r>
              <a:rPr lang="en-AU" sz="1000"/>
              <a:t>1,200,000 Patients </a:t>
            </a:r>
          </a:p>
          <a:p>
            <a:pPr algn="ctr"/>
            <a:r>
              <a:rPr lang="en-AU" sz="1000"/>
              <a:t>6000 Practices</a:t>
            </a:r>
          </a:p>
        </p:txBody>
      </p:sp>
      <p:sp>
        <p:nvSpPr>
          <p:cNvPr id="10" name="Flowchart: Terminator 9">
            <a:extLst>
              <a:ext uri="{FF2B5EF4-FFF2-40B4-BE49-F238E27FC236}">
                <a16:creationId xmlns:a16="http://schemas.microsoft.com/office/drawing/2014/main" id="{810BA143-F16C-A757-2821-4A1D1BF97E9D}"/>
              </a:ext>
            </a:extLst>
          </p:cNvPr>
          <p:cNvSpPr/>
          <p:nvPr/>
        </p:nvSpPr>
        <p:spPr>
          <a:xfrm>
            <a:off x="3087273"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2024</a:t>
            </a:r>
          </a:p>
          <a:p>
            <a:pPr algn="ctr"/>
            <a:r>
              <a:rPr lang="en-AU" sz="1000"/>
              <a:t>2,126,435 Patients </a:t>
            </a:r>
          </a:p>
          <a:p>
            <a:pPr algn="ctr"/>
            <a:r>
              <a:rPr lang="en-AU" sz="1000"/>
              <a:t>6,329 Practices</a:t>
            </a:r>
          </a:p>
        </p:txBody>
      </p:sp>
      <p:sp>
        <p:nvSpPr>
          <p:cNvPr id="11" name="Flowchart: Terminator 10">
            <a:extLst>
              <a:ext uri="{FF2B5EF4-FFF2-40B4-BE49-F238E27FC236}">
                <a16:creationId xmlns:a16="http://schemas.microsoft.com/office/drawing/2014/main" id="{3F4338E4-7B78-9A46-AA47-37654C678A6D}"/>
              </a:ext>
            </a:extLst>
          </p:cNvPr>
          <p:cNvSpPr/>
          <p:nvPr/>
        </p:nvSpPr>
        <p:spPr>
          <a:xfrm>
            <a:off x="4642094" y="4488157"/>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2.600,000 Patients </a:t>
            </a:r>
          </a:p>
          <a:p>
            <a:pPr algn="ctr"/>
            <a:r>
              <a:rPr lang="en-AU" sz="1000"/>
              <a:t>6,469 Practices</a:t>
            </a:r>
          </a:p>
        </p:txBody>
      </p:sp>
      <p:sp>
        <p:nvSpPr>
          <p:cNvPr id="13" name="Flowchart: Terminator 12">
            <a:extLst>
              <a:ext uri="{FF2B5EF4-FFF2-40B4-BE49-F238E27FC236}">
                <a16:creationId xmlns:a16="http://schemas.microsoft.com/office/drawing/2014/main" id="{C8734CDB-1AF7-8772-D4E6-105755E3102E}"/>
              </a:ext>
            </a:extLst>
          </p:cNvPr>
          <p:cNvSpPr/>
          <p:nvPr/>
        </p:nvSpPr>
        <p:spPr>
          <a:xfrm>
            <a:off x="2716121"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September 2024</a:t>
            </a:r>
          </a:p>
          <a:p>
            <a:pPr algn="ctr"/>
            <a:r>
              <a:rPr lang="en-AU" sz="1000"/>
              <a:t>62,000 Patients </a:t>
            </a:r>
          </a:p>
          <a:p>
            <a:pPr algn="ctr"/>
            <a:r>
              <a:rPr lang="en-AU" sz="1000"/>
              <a:t>2,200 Practices</a:t>
            </a:r>
          </a:p>
        </p:txBody>
      </p:sp>
      <p:sp>
        <p:nvSpPr>
          <p:cNvPr id="14" name="Flowchart: Terminator 13">
            <a:extLst>
              <a:ext uri="{FF2B5EF4-FFF2-40B4-BE49-F238E27FC236}">
                <a16:creationId xmlns:a16="http://schemas.microsoft.com/office/drawing/2014/main" id="{BA3FAD0B-B859-282E-0CBA-FEAE9209BEFA}"/>
              </a:ext>
            </a:extLst>
          </p:cNvPr>
          <p:cNvSpPr/>
          <p:nvPr/>
        </p:nvSpPr>
        <p:spPr>
          <a:xfrm>
            <a:off x="4646858"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92,243 Patients</a:t>
            </a:r>
          </a:p>
          <a:p>
            <a:pPr algn="ctr"/>
            <a:r>
              <a:rPr lang="en-AU" sz="1000"/>
              <a:t> 2,606 Practices</a:t>
            </a:r>
          </a:p>
        </p:txBody>
      </p:sp>
      <p:sp>
        <p:nvSpPr>
          <p:cNvPr id="17" name="TextBox 16">
            <a:extLst>
              <a:ext uri="{FF2B5EF4-FFF2-40B4-BE49-F238E27FC236}">
                <a16:creationId xmlns:a16="http://schemas.microsoft.com/office/drawing/2014/main" id="{92C6B74E-C822-1A84-9BD4-598D4777D54F}"/>
              </a:ext>
            </a:extLst>
          </p:cNvPr>
          <p:cNvSpPr txBox="1"/>
          <p:nvPr/>
        </p:nvSpPr>
        <p:spPr>
          <a:xfrm>
            <a:off x="6126278" y="5400192"/>
            <a:ext cx="4660653" cy="365125"/>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General Practice in Aged Care Incentive</a:t>
            </a:r>
          </a:p>
        </p:txBody>
      </p:sp>
      <p:sp>
        <p:nvSpPr>
          <p:cNvPr id="18" name="TextBox 17">
            <a:extLst>
              <a:ext uri="{FF2B5EF4-FFF2-40B4-BE49-F238E27FC236}">
                <a16:creationId xmlns:a16="http://schemas.microsoft.com/office/drawing/2014/main" id="{1AC66D00-9BB7-8B12-510E-6D6B43222DD3}"/>
              </a:ext>
            </a:extLst>
          </p:cNvPr>
          <p:cNvSpPr txBox="1"/>
          <p:nvPr/>
        </p:nvSpPr>
        <p:spPr>
          <a:xfrm>
            <a:off x="6101039" y="4618880"/>
            <a:ext cx="2340931"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MyMedicare</a:t>
            </a:r>
          </a:p>
        </p:txBody>
      </p:sp>
      <p:sp>
        <p:nvSpPr>
          <p:cNvPr id="19" name="Oval 18">
            <a:extLst>
              <a:ext uri="{FF2B5EF4-FFF2-40B4-BE49-F238E27FC236}">
                <a16:creationId xmlns:a16="http://schemas.microsoft.com/office/drawing/2014/main" id="{EEDF55D1-0754-E283-1C28-15C263BA0187}"/>
              </a:ext>
            </a:extLst>
          </p:cNvPr>
          <p:cNvSpPr/>
          <p:nvPr/>
        </p:nvSpPr>
        <p:spPr>
          <a:xfrm>
            <a:off x="9894196" y="208690"/>
            <a:ext cx="367188" cy="367188"/>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Oval 19">
            <a:extLst>
              <a:ext uri="{FF2B5EF4-FFF2-40B4-BE49-F238E27FC236}">
                <a16:creationId xmlns:a16="http://schemas.microsoft.com/office/drawing/2014/main" id="{058D436F-3987-99DE-EA7C-EA36152E8DD6}"/>
              </a:ext>
            </a:extLst>
          </p:cNvPr>
          <p:cNvSpPr/>
          <p:nvPr/>
        </p:nvSpPr>
        <p:spPr>
          <a:xfrm>
            <a:off x="9894196" y="693374"/>
            <a:ext cx="367188" cy="367188"/>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1" name="TextBox 20">
            <a:extLst>
              <a:ext uri="{FF2B5EF4-FFF2-40B4-BE49-F238E27FC236}">
                <a16:creationId xmlns:a16="http://schemas.microsoft.com/office/drawing/2014/main" id="{2ADA2DA2-8340-EAAF-0FE2-3E0F8BB91D77}"/>
              </a:ext>
            </a:extLst>
          </p:cNvPr>
          <p:cNvSpPr txBox="1"/>
          <p:nvPr/>
        </p:nvSpPr>
        <p:spPr>
          <a:xfrm>
            <a:off x="10194679" y="203106"/>
            <a:ext cx="1433055"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a:solidFill>
                  <a:schemeClr val="tx2"/>
                </a:solidFill>
                <a:latin typeface="Aptos" panose="020B0004020202020204" pitchFamily="34" charset="0"/>
              </a:rPr>
              <a:t>Existing</a:t>
            </a:r>
            <a:endParaRPr lang="en-AU" sz="2800" b="0">
              <a:solidFill>
                <a:schemeClr val="tx2"/>
              </a:solidFill>
              <a:latin typeface="Aptos" panose="020B0004020202020204" pitchFamily="34" charset="0"/>
            </a:endParaRPr>
          </a:p>
        </p:txBody>
      </p:sp>
      <p:sp>
        <p:nvSpPr>
          <p:cNvPr id="22" name="TextBox 21">
            <a:extLst>
              <a:ext uri="{FF2B5EF4-FFF2-40B4-BE49-F238E27FC236}">
                <a16:creationId xmlns:a16="http://schemas.microsoft.com/office/drawing/2014/main" id="{8A40DC3E-F1BE-5638-A5D7-B5243D939198}"/>
              </a:ext>
            </a:extLst>
          </p:cNvPr>
          <p:cNvSpPr txBox="1"/>
          <p:nvPr/>
        </p:nvSpPr>
        <p:spPr>
          <a:xfrm>
            <a:off x="10194679" y="597968"/>
            <a:ext cx="1951397" cy="557999"/>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Planned change subject to legis</a:t>
            </a:r>
            <a:r>
              <a:rPr lang="en-AU" sz="2800">
                <a:solidFill>
                  <a:schemeClr val="tx2"/>
                </a:solidFill>
                <a:latin typeface="Aptos" panose="020B0004020202020204" pitchFamily="34" charset="0"/>
              </a:rPr>
              <a:t>lation</a:t>
            </a:r>
            <a:endParaRPr lang="en-AU" sz="2800" b="0">
              <a:solidFill>
                <a:schemeClr val="tx2"/>
              </a:solidFill>
              <a:latin typeface="Aptos" panose="020B0004020202020204" pitchFamily="34" charset="0"/>
            </a:endParaRPr>
          </a:p>
        </p:txBody>
      </p:sp>
      <p:sp>
        <p:nvSpPr>
          <p:cNvPr id="5" name="Rectangle 4">
            <a:extLst>
              <a:ext uri="{FF2B5EF4-FFF2-40B4-BE49-F238E27FC236}">
                <a16:creationId xmlns:a16="http://schemas.microsoft.com/office/drawing/2014/main" id="{0B5E6DCD-F2AC-EA7E-0BB5-E88EAFB7D1B5}"/>
              </a:ext>
            </a:extLst>
          </p:cNvPr>
          <p:cNvSpPr/>
          <p:nvPr/>
        </p:nvSpPr>
        <p:spPr>
          <a:xfrm>
            <a:off x="166224" y="1155967"/>
            <a:ext cx="1710796" cy="64201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p:txBody>
      </p:sp>
      <p:sp>
        <p:nvSpPr>
          <p:cNvPr id="6" name="Rectangle 5">
            <a:extLst>
              <a:ext uri="{FF2B5EF4-FFF2-40B4-BE49-F238E27FC236}">
                <a16:creationId xmlns:a16="http://schemas.microsoft.com/office/drawing/2014/main" id="{7A0E5EB2-F669-938E-B226-2A63DD735797}"/>
              </a:ext>
            </a:extLst>
          </p:cNvPr>
          <p:cNvSpPr/>
          <p:nvPr/>
        </p:nvSpPr>
        <p:spPr>
          <a:xfrm>
            <a:off x="2535228" y="2614923"/>
            <a:ext cx="1471163" cy="741892"/>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3AE149C-6275-AF91-DC49-5820E28E387C}"/>
              </a:ext>
            </a:extLst>
          </p:cNvPr>
          <p:cNvSpPr/>
          <p:nvPr/>
        </p:nvSpPr>
        <p:spPr>
          <a:xfrm>
            <a:off x="7252321" y="2599995"/>
            <a:ext cx="1724851"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5D801E47-13B5-CD8D-8313-03A0B394FD21}"/>
              </a:ext>
            </a:extLst>
          </p:cNvPr>
          <p:cNvSpPr/>
          <p:nvPr/>
        </p:nvSpPr>
        <p:spPr>
          <a:xfrm>
            <a:off x="9731315" y="2614924"/>
            <a:ext cx="1471163" cy="380624"/>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0A8BF71F-4CB9-AC80-CEBF-D66253C60BAC}"/>
              </a:ext>
            </a:extLst>
          </p:cNvPr>
          <p:cNvSpPr/>
          <p:nvPr/>
        </p:nvSpPr>
        <p:spPr>
          <a:xfrm>
            <a:off x="7470711" y="958296"/>
            <a:ext cx="1567002"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F2DE5C05-68F1-252E-FBC0-6C00ED8F811B}"/>
              </a:ext>
            </a:extLst>
          </p:cNvPr>
          <p:cNvSpPr/>
          <p:nvPr/>
        </p:nvSpPr>
        <p:spPr>
          <a:xfrm>
            <a:off x="5774521" y="843608"/>
            <a:ext cx="1567002" cy="901171"/>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5" name="Straight Connector 24">
            <a:extLst>
              <a:ext uri="{FF2B5EF4-FFF2-40B4-BE49-F238E27FC236}">
                <a16:creationId xmlns:a16="http://schemas.microsoft.com/office/drawing/2014/main" id="{C0ABB853-FAAD-BEE4-075A-EE09EE7FAC4C}"/>
              </a:ext>
            </a:extLst>
          </p:cNvPr>
          <p:cNvCxnSpPr>
            <a:cxnSpLocks/>
            <a:stCxn id="5" idx="2"/>
          </p:cNvCxnSpPr>
          <p:nvPr/>
        </p:nvCxnSpPr>
        <p:spPr>
          <a:xfrm>
            <a:off x="1021622" y="1797980"/>
            <a:ext cx="0" cy="285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3913A5-AAC9-5357-B166-4769002642FC}"/>
              </a:ext>
            </a:extLst>
          </p:cNvPr>
          <p:cNvCxnSpPr/>
          <p:nvPr/>
        </p:nvCxnSpPr>
        <p:spPr>
          <a:xfrm flipV="1">
            <a:off x="3252247" y="2394408"/>
            <a:ext cx="0"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0A7362-E91C-ED83-5CA6-6D784BA09B1D}"/>
              </a:ext>
            </a:extLst>
          </p:cNvPr>
          <p:cNvCxnSpPr/>
          <p:nvPr/>
        </p:nvCxnSpPr>
        <p:spPr>
          <a:xfrm>
            <a:off x="6558022" y="1772180"/>
            <a:ext cx="0" cy="216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D9D862-D8A5-BDE3-1E7B-379B62CCFADC}"/>
              </a:ext>
            </a:extLst>
          </p:cNvPr>
          <p:cNvCxnSpPr>
            <a:cxnSpLocks/>
          </p:cNvCxnSpPr>
          <p:nvPr/>
        </p:nvCxnSpPr>
        <p:spPr>
          <a:xfrm>
            <a:off x="8178798" y="1739749"/>
            <a:ext cx="0" cy="277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055955-ABB6-16EC-BFB2-0A058816D309}"/>
              </a:ext>
            </a:extLst>
          </p:cNvPr>
          <p:cNvCxnSpPr>
            <a:cxnSpLocks/>
            <a:stCxn id="12" idx="0"/>
          </p:cNvCxnSpPr>
          <p:nvPr/>
        </p:nvCxnSpPr>
        <p:spPr>
          <a:xfrm flipH="1" flipV="1">
            <a:off x="8083740" y="2394408"/>
            <a:ext cx="31007"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13122D-FC3E-D0B0-DEE8-B1F710526A79}"/>
              </a:ext>
            </a:extLst>
          </p:cNvPr>
          <p:cNvCxnSpPr/>
          <p:nvPr/>
        </p:nvCxnSpPr>
        <p:spPr>
          <a:xfrm flipH="1" flipV="1">
            <a:off x="10466370" y="2420468"/>
            <a:ext cx="1" cy="20558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91CD8929-1B15-4335-F3C2-6533AAFF4F78}"/>
              </a:ext>
            </a:extLst>
          </p:cNvPr>
          <p:cNvSpPr/>
          <p:nvPr/>
        </p:nvSpPr>
        <p:spPr>
          <a:xfrm>
            <a:off x="-22369" y="4459876"/>
            <a:ext cx="8464337" cy="699306"/>
          </a:xfrm>
          <a:prstGeom prst="roundRect">
            <a:avLst/>
          </a:prstGeom>
          <a:noFill/>
          <a:ln>
            <a:solidFill>
              <a:schemeClr val="tx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BE01D0BF-5FEA-3209-DF32-76E579E81925}"/>
              </a:ext>
            </a:extLst>
          </p:cNvPr>
          <p:cNvSpPr/>
          <p:nvPr/>
        </p:nvSpPr>
        <p:spPr>
          <a:xfrm>
            <a:off x="2716121" y="5245264"/>
            <a:ext cx="7952412" cy="720328"/>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270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7A1D3-535B-B82C-D8F1-4996B645F2E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0E55C4-3334-A98D-E717-DDDD2187B2DC}"/>
              </a:ext>
            </a:extLst>
          </p:cNvPr>
          <p:cNvSpPr>
            <a:spLocks noGrp="1"/>
          </p:cNvSpPr>
          <p:nvPr>
            <p:ph type="ctrTitle"/>
          </p:nvPr>
        </p:nvSpPr>
        <p:spPr/>
        <p:txBody>
          <a:bodyPr>
            <a:normAutofit fontScale="90000"/>
          </a:bodyPr>
          <a:lstStyle/>
          <a:p>
            <a:r>
              <a:rPr lang="en-US" dirty="0"/>
              <a:t>2) Exploring how MyMedicare aligns with your practice </a:t>
            </a:r>
          </a:p>
        </p:txBody>
      </p:sp>
    </p:spTree>
    <p:extLst>
      <p:ext uri="{BB962C8B-B14F-4D97-AF65-F5344CB8AC3E}">
        <p14:creationId xmlns:p14="http://schemas.microsoft.com/office/powerpoint/2010/main" val="217826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3FDB2-315C-C0BB-C0C4-155BAA354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43A2B-B984-472D-175E-182E85AA5B42}"/>
              </a:ext>
            </a:extLst>
          </p:cNvPr>
          <p:cNvSpPr>
            <a:spLocks noGrp="1"/>
          </p:cNvSpPr>
          <p:nvPr>
            <p:ph type="title"/>
          </p:nvPr>
        </p:nvSpPr>
        <p:spPr>
          <a:xfrm>
            <a:off x="206884" y="-227764"/>
            <a:ext cx="10736421" cy="1325563"/>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7F19C1FE-3513-B992-40A4-DFBD0FFC1D58}"/>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363D38C1-C109-515D-2AC7-BCD8CD91665A}"/>
              </a:ext>
            </a:extLst>
          </p:cNvPr>
          <p:cNvSpPr>
            <a:spLocks noGrp="1"/>
          </p:cNvSpPr>
          <p:nvPr>
            <p:ph type="sldNum" sz="quarter" idx="4"/>
          </p:nvPr>
        </p:nvSpPr>
        <p:spPr/>
        <p:txBody>
          <a:bodyPr/>
          <a:lstStyle/>
          <a:p>
            <a:r>
              <a:rPr lang="en-AU"/>
              <a:t>|  </a:t>
            </a:r>
            <a:fld id="{A2EC6176-1937-4208-B8F4-3FBA596057BD}" type="slidenum">
              <a:rPr lang="en-AU" smtClean="0"/>
              <a:pPr/>
              <a:t>6</a:t>
            </a:fld>
            <a:endParaRPr lang="en-AU"/>
          </a:p>
        </p:txBody>
      </p:sp>
      <p:sp>
        <p:nvSpPr>
          <p:cNvPr id="5" name="Content Placeholder 4">
            <a:extLst>
              <a:ext uri="{FF2B5EF4-FFF2-40B4-BE49-F238E27FC236}">
                <a16:creationId xmlns:a16="http://schemas.microsoft.com/office/drawing/2014/main" id="{C6D9BDB2-05B2-BB2C-904F-D5153009F655}"/>
              </a:ext>
            </a:extLst>
          </p:cNvPr>
          <p:cNvSpPr>
            <a:spLocks noGrp="1"/>
          </p:cNvSpPr>
          <p:nvPr>
            <p:ph idx="1"/>
          </p:nvPr>
        </p:nvSpPr>
        <p:spPr>
          <a:xfrm>
            <a:off x="680888" y="987247"/>
            <a:ext cx="7986955" cy="4385032"/>
          </a:xfrm>
        </p:spPr>
        <p:txBody>
          <a:bodyPr>
            <a:normAutofit fontScale="70000" lnSpcReduction="20000"/>
          </a:bodyPr>
          <a:lstStyle/>
          <a:p>
            <a:pPr>
              <a:lnSpc>
                <a:spcPct val="110000"/>
              </a:lnSpc>
            </a:pPr>
            <a:r>
              <a:rPr lang="en-AU" b="1" dirty="0">
                <a:solidFill>
                  <a:srgbClr val="7030A0"/>
                </a:solidFill>
              </a:rPr>
              <a:t>Activity 3.1 – Discuss the following questions with your practice team</a:t>
            </a:r>
          </a:p>
          <a:p>
            <a:pPr>
              <a:lnSpc>
                <a:spcPct val="110000"/>
              </a:lnSpc>
            </a:pPr>
            <a:r>
              <a:rPr lang="en-AU" i="1" dirty="0">
                <a:solidFill>
                  <a:schemeClr val="tx1">
                    <a:lumMod val="65000"/>
                    <a:lumOff val="35000"/>
                  </a:schemeClr>
                </a:solidFill>
              </a:rPr>
              <a:t>How do MyMedicare changes align with your practice strategy, business plan and values? </a:t>
            </a:r>
          </a:p>
          <a:p>
            <a:pPr>
              <a:lnSpc>
                <a:spcPct val="110000"/>
              </a:lnSpc>
            </a:pPr>
            <a:r>
              <a:rPr lang="en-AU" i="1" dirty="0">
                <a:solidFill>
                  <a:schemeClr val="tx1">
                    <a:lumMod val="65000"/>
                    <a:lumOff val="35000"/>
                  </a:schemeClr>
                </a:solidFill>
              </a:rPr>
              <a:t>What opportunities does MyMedicare provide that can benefit your practice, your staff and you? How could you amplify these? </a:t>
            </a:r>
          </a:p>
          <a:p>
            <a:pPr>
              <a:lnSpc>
                <a:spcPct val="110000"/>
              </a:lnSpc>
            </a:pPr>
            <a:r>
              <a:rPr lang="en-AU" i="1" dirty="0">
                <a:solidFill>
                  <a:schemeClr val="tx1">
                    <a:lumMod val="65000"/>
                    <a:lumOff val="35000"/>
                  </a:schemeClr>
                </a:solidFill>
              </a:rPr>
              <a:t>What opportunities or benefits does MyMedicare provide to your patients? How could you amplify these?</a:t>
            </a:r>
          </a:p>
          <a:p>
            <a:pPr>
              <a:lnSpc>
                <a:spcPct val="110000"/>
              </a:lnSpc>
            </a:pPr>
            <a:r>
              <a:rPr lang="en-AU" i="1" dirty="0">
                <a:solidFill>
                  <a:schemeClr val="tx1">
                    <a:lumMod val="65000"/>
                    <a:lumOff val="35000"/>
                  </a:schemeClr>
                </a:solidFill>
              </a:rPr>
              <a:t>What are some of the concerns you have about the changes and their impact on your practice? How can you mitigate or manage these?</a:t>
            </a:r>
          </a:p>
          <a:p>
            <a:pPr>
              <a:lnSpc>
                <a:spcPct val="110000"/>
              </a:lnSpc>
            </a:pPr>
            <a:endParaRPr lang="en-AU" b="1" dirty="0">
              <a:solidFill>
                <a:schemeClr val="tx1">
                  <a:lumMod val="65000"/>
                  <a:lumOff val="35000"/>
                </a:schemeClr>
              </a:solidFill>
            </a:endParaRPr>
          </a:p>
          <a:p>
            <a:pPr>
              <a:lnSpc>
                <a:spcPct val="110000"/>
              </a:lnSpc>
            </a:pPr>
            <a:r>
              <a:rPr lang="en-AU" b="1" dirty="0">
                <a:solidFill>
                  <a:srgbClr val="FFC000"/>
                </a:solidFill>
              </a:rPr>
              <a:t>ACTION! Document/Summarise on slide 7</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Main themes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Questions arising for follow up/investigation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Actions agreed or arising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Use this information to update/inform the action plan on slide 15</a:t>
            </a:r>
          </a:p>
          <a:p>
            <a:pPr marL="285750" indent="-285750">
              <a:lnSpc>
                <a:spcPct val="110000"/>
              </a:lnSpc>
              <a:buFont typeface="Arial" panose="020B0604020202020204" pitchFamily="34" charset="0"/>
              <a:buChar char="•"/>
            </a:pPr>
            <a:r>
              <a:rPr lang="en-US" dirty="0">
                <a:solidFill>
                  <a:schemeClr val="tx1">
                    <a:lumMod val="65000"/>
                    <a:lumOff val="35000"/>
                  </a:schemeClr>
                </a:solidFill>
                <a:latin typeface="Aptos" panose="020B0004020202020204" pitchFamily="34" charset="0"/>
              </a:rPr>
              <a:t>Consider using this information to develop a</a:t>
            </a:r>
            <a:r>
              <a:rPr lang="en-AU" dirty="0">
                <a:solidFill>
                  <a:schemeClr val="tx1">
                    <a:lumMod val="65000"/>
                    <a:lumOff val="35000"/>
                  </a:schemeClr>
                </a:solidFill>
                <a:latin typeface="Aptos" panose="020B0004020202020204" pitchFamily="34" charset="0"/>
              </a:rPr>
              <a:t> practice staff room poster outlining the benefits of MyMedicare for your practice team from your practice perspective</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1028" name="Picture 4" descr="Legislative Action Center - Home Care Association of Florida">
            <a:extLst>
              <a:ext uri="{FF2B5EF4-FFF2-40B4-BE49-F238E27FC236}">
                <a16:creationId xmlns:a16="http://schemas.microsoft.com/office/drawing/2014/main" id="{7B207FBA-103E-E0F5-8385-9E93B9073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39" y="3047366"/>
            <a:ext cx="1567639" cy="1567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pt On Panel Discussion Clipart">
            <a:extLst>
              <a:ext uri="{FF2B5EF4-FFF2-40B4-BE49-F238E27FC236}">
                <a16:creationId xmlns:a16="http://schemas.microsoft.com/office/drawing/2014/main" id="{B639DC49-E101-6795-9795-D4A3E0A44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843" y="857551"/>
            <a:ext cx="1819074" cy="14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2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2B5258-D502-C79D-92D0-B831B8A7ACB5}"/>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466E4CC0-D63D-EF55-B106-845BC59AA7A0}"/>
              </a:ext>
            </a:extLst>
          </p:cNvPr>
          <p:cNvSpPr>
            <a:spLocks noGrp="1"/>
          </p:cNvSpPr>
          <p:nvPr>
            <p:ph type="sldNum" sz="quarter" idx="4"/>
          </p:nvPr>
        </p:nvSpPr>
        <p:spPr/>
        <p:txBody>
          <a:bodyPr/>
          <a:lstStyle/>
          <a:p>
            <a:r>
              <a:rPr lang="en-AU"/>
              <a:t>|  </a:t>
            </a:r>
            <a:fld id="{A2EC6176-1937-4208-B8F4-3FBA596057BD}" type="slidenum">
              <a:rPr lang="en-AU" smtClean="0"/>
              <a:pPr/>
              <a:t>7</a:t>
            </a:fld>
            <a:endParaRPr lang="en-AU"/>
          </a:p>
        </p:txBody>
      </p:sp>
      <p:sp>
        <p:nvSpPr>
          <p:cNvPr id="7" name="Rectangle 6">
            <a:extLst>
              <a:ext uri="{FF2B5EF4-FFF2-40B4-BE49-F238E27FC236}">
                <a16:creationId xmlns:a16="http://schemas.microsoft.com/office/drawing/2014/main" id="{3609762D-2F33-2457-9A1E-E3C5A9ED47B8}"/>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B4DD9E73-B616-194A-8322-513AB5A6B855}"/>
              </a:ext>
            </a:extLst>
          </p:cNvPr>
          <p:cNvSpPr/>
          <p:nvPr/>
        </p:nvSpPr>
        <p:spPr>
          <a:xfrm>
            <a:off x="6427431" y="1755774"/>
            <a:ext cx="2885875"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E4175C14-E64D-FFC1-7F95-48990C538D32}"/>
              </a:ext>
            </a:extLst>
          </p:cNvPr>
          <p:cNvSpPr/>
          <p:nvPr/>
        </p:nvSpPr>
        <p:spPr>
          <a:xfrm>
            <a:off x="3719744" y="1755773"/>
            <a:ext cx="2567207"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0B7E6771-DC04-C7AC-382A-A76FF75A67DD}"/>
              </a:ext>
            </a:extLst>
          </p:cNvPr>
          <p:cNvSpPr/>
          <p:nvPr/>
        </p:nvSpPr>
        <p:spPr>
          <a:xfrm>
            <a:off x="201702" y="1755774"/>
            <a:ext cx="337756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11">
            <a:extLst>
              <a:ext uri="{FF2B5EF4-FFF2-40B4-BE49-F238E27FC236}">
                <a16:creationId xmlns:a16="http://schemas.microsoft.com/office/drawing/2014/main" id="{0BFFB5D5-3556-238A-EDE7-BFE2B19C3E0F}"/>
              </a:ext>
            </a:extLst>
          </p:cNvPr>
          <p:cNvSpPr/>
          <p:nvPr/>
        </p:nvSpPr>
        <p:spPr>
          <a:xfrm>
            <a:off x="71021" y="857606"/>
            <a:ext cx="12029243" cy="762207"/>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Text Box 2">
            <a:extLst>
              <a:ext uri="{FF2B5EF4-FFF2-40B4-BE49-F238E27FC236}">
                <a16:creationId xmlns:a16="http://schemas.microsoft.com/office/drawing/2014/main" id="{929F89EF-9EE5-0C5A-46AE-1E4FB6F94323}"/>
              </a:ext>
            </a:extLst>
          </p:cNvPr>
          <p:cNvSpPr>
            <a:spLocks noChangeArrowheads="1"/>
          </p:cNvSpPr>
          <p:nvPr/>
        </p:nvSpPr>
        <p:spPr bwMode="auto">
          <a:xfrm>
            <a:off x="201701" y="959855"/>
            <a:ext cx="3379693"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Practice </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Benefits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B1BF382A-CD09-FF81-A295-6D1DD306C7EB}"/>
              </a:ext>
            </a:extLst>
          </p:cNvPr>
          <p:cNvSpPr>
            <a:spLocks noChangeArrowheads="1"/>
          </p:cNvSpPr>
          <p:nvPr/>
        </p:nvSpPr>
        <p:spPr bwMode="auto">
          <a:xfrm>
            <a:off x="6427432" y="967739"/>
            <a:ext cx="2858455"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Issues/</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risks and management or mitigation options</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8C8F55CA-633D-4D66-F91D-C350D6994435}"/>
              </a:ext>
            </a:extLst>
          </p:cNvPr>
          <p:cNvSpPr>
            <a:spLocks noChangeArrowheads="1"/>
          </p:cNvSpPr>
          <p:nvPr/>
        </p:nvSpPr>
        <p:spPr bwMode="auto">
          <a:xfrm>
            <a:off x="9424236" y="970589"/>
            <a:ext cx="2219325" cy="533726"/>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Actions and Questions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C44F367D-C44B-AEA0-A015-8612A1720E6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263981A0-D810-03AE-11A7-ABFFCF879BC1}"/>
              </a:ext>
            </a:extLst>
          </p:cNvPr>
          <p:cNvSpPr txBox="1">
            <a:spLocks noChangeArrowheads="1"/>
          </p:cNvSpPr>
          <p:nvPr/>
        </p:nvSpPr>
        <p:spPr bwMode="auto">
          <a:xfrm>
            <a:off x="3772822" y="1858333"/>
            <a:ext cx="248057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201EC748-74AD-515A-C6DF-C719866BBD73}"/>
              </a:ext>
            </a:extLst>
          </p:cNvPr>
          <p:cNvSpPr txBox="1">
            <a:spLocks noChangeArrowheads="1"/>
          </p:cNvSpPr>
          <p:nvPr/>
        </p:nvSpPr>
        <p:spPr bwMode="auto">
          <a:xfrm>
            <a:off x="6498453" y="1858334"/>
            <a:ext cx="2674373"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Issues or </a:t>
            </a:r>
            <a:r>
              <a:rPr lang="en-US" altLang="en-US" sz="1000" b="1" dirty="0">
                <a:latin typeface="Arial" panose="020B0604020202020204" pitchFamily="34" charset="0"/>
                <a:ea typeface="Calibri" panose="020F0502020204030204" pitchFamily="34" charset="0"/>
                <a:cs typeface="Arial" panose="020B0604020202020204" pitchFamily="34" charset="0"/>
              </a:rPr>
              <a:t>concerns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 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Management or mitigation options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1</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69B1DC01-9871-EBBA-0281-E535875E55F9}"/>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Question 1</a:t>
            </a:r>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Action 1</a:t>
            </a:r>
          </a:p>
          <a:p>
            <a:pPr marR="0" lvl="0" algn="l" defTabSz="914400" rtl="0" eaLnBrk="0" fontAlgn="base" latinLnBrk="0" hangingPunct="0">
              <a:lnSpc>
                <a:spcPct val="100000"/>
              </a:lnSpc>
              <a:spcBef>
                <a:spcPct val="0"/>
              </a:spcBef>
              <a:spcAft>
                <a:spcPct val="0"/>
              </a:spcAft>
              <a:buClrTx/>
              <a:buSzTx/>
              <a:tabLst>
                <a:tab pos="2987675" algn="ctr"/>
              </a:tabLst>
            </a:pPr>
            <a:endParaRPr kumimoji="0" lang="en-US" altLang="en-US" sz="1000" b="0" i="0" u="none" strike="noStrike" cap="none" normalizeH="0" baseline="0" dirty="0">
              <a:ln>
                <a:noFill/>
              </a:ln>
              <a:solidFill>
                <a:schemeClr val="tx1"/>
              </a:solidFill>
              <a:effectLst/>
            </a:endParaRPr>
          </a:p>
        </p:txBody>
      </p:sp>
      <p:sp>
        <p:nvSpPr>
          <p:cNvPr id="29" name="Title 1">
            <a:extLst>
              <a:ext uri="{FF2B5EF4-FFF2-40B4-BE49-F238E27FC236}">
                <a16:creationId xmlns:a16="http://schemas.microsoft.com/office/drawing/2014/main" id="{AC0C2910-13F7-5973-57E3-F92E73D86E34}"/>
              </a:ext>
            </a:extLst>
          </p:cNvPr>
          <p:cNvSpPr>
            <a:spLocks noGrp="1"/>
          </p:cNvSpPr>
          <p:nvPr>
            <p:ph type="title"/>
          </p:nvPr>
        </p:nvSpPr>
        <p:spPr>
          <a:xfrm>
            <a:off x="433958" y="181839"/>
            <a:ext cx="6203582" cy="431580"/>
          </a:xfrm>
        </p:spPr>
        <p:txBody>
          <a:bodyPr>
            <a:normAutofit fontScale="90000"/>
          </a:bodyPr>
          <a:lstStyle/>
          <a:p>
            <a:r>
              <a:rPr lang="en-AU" dirty="0"/>
              <a:t>MyMedicare Practice Perspective </a:t>
            </a:r>
          </a:p>
        </p:txBody>
      </p:sp>
      <p:sp>
        <p:nvSpPr>
          <p:cNvPr id="30" name="Text Box 2">
            <a:extLst>
              <a:ext uri="{FF2B5EF4-FFF2-40B4-BE49-F238E27FC236}">
                <a16:creationId xmlns:a16="http://schemas.microsoft.com/office/drawing/2014/main" id="{A45103BE-E8ED-4123-3F62-686D6171F09E}"/>
              </a:ext>
            </a:extLst>
          </p:cNvPr>
          <p:cNvSpPr>
            <a:spLocks noChangeArrowheads="1"/>
          </p:cNvSpPr>
          <p:nvPr/>
        </p:nvSpPr>
        <p:spPr bwMode="auto">
          <a:xfrm>
            <a:off x="3719744" y="967739"/>
            <a:ext cx="2569339"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Patient B</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42">
            <a:extLst>
              <a:ext uri="{FF2B5EF4-FFF2-40B4-BE49-F238E27FC236}">
                <a16:creationId xmlns:a16="http://schemas.microsoft.com/office/drawing/2014/main" id="{BA8DAF83-FBE7-EA67-9674-43AA3891098B}"/>
              </a:ext>
            </a:extLst>
          </p:cNvPr>
          <p:cNvSpPr txBox="1">
            <a:spLocks noChangeArrowheads="1"/>
          </p:cNvSpPr>
          <p:nvPr/>
        </p:nvSpPr>
        <p:spPr bwMode="auto">
          <a:xfrm>
            <a:off x="282615" y="1858333"/>
            <a:ext cx="326309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433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5E030-202C-A9FD-04A4-BBD5974555F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E8A7FA-B94F-8BC3-EF9B-1E1139CDDA83}"/>
              </a:ext>
            </a:extLst>
          </p:cNvPr>
          <p:cNvSpPr>
            <a:spLocks noGrp="1"/>
          </p:cNvSpPr>
          <p:nvPr>
            <p:ph type="ctrTitle"/>
          </p:nvPr>
        </p:nvSpPr>
        <p:spPr>
          <a:xfrm>
            <a:off x="660729" y="1023610"/>
            <a:ext cx="6523075" cy="762000"/>
          </a:xfrm>
        </p:spPr>
        <p:txBody>
          <a:bodyPr>
            <a:normAutofit fontScale="90000"/>
          </a:bodyPr>
          <a:lstStyle/>
          <a:p>
            <a:r>
              <a:rPr lang="en-US" dirty="0"/>
              <a:t>3) MyMedicare Communications</a:t>
            </a:r>
            <a:br>
              <a:rPr lang="en-US" dirty="0"/>
            </a:br>
            <a:br>
              <a:rPr lang="en-US" dirty="0"/>
            </a:br>
            <a:r>
              <a:rPr lang="en-US" dirty="0"/>
              <a:t>Key messages and talking points for your practice team</a:t>
            </a:r>
          </a:p>
        </p:txBody>
      </p:sp>
    </p:spTree>
    <p:extLst>
      <p:ext uri="{BB962C8B-B14F-4D97-AF65-F5344CB8AC3E}">
        <p14:creationId xmlns:p14="http://schemas.microsoft.com/office/powerpoint/2010/main" val="234770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597D-8E10-8FD3-7033-19419B8DDC20}"/>
            </a:ext>
          </a:extLst>
        </p:cNvPr>
        <p:cNvGrpSpPr/>
        <p:nvPr/>
      </p:nvGrpSpPr>
      <p:grpSpPr>
        <a:xfrm>
          <a:off x="0" y="0"/>
          <a:ext cx="0" cy="0"/>
          <a:chOff x="0" y="0"/>
          <a:chExt cx="0" cy="0"/>
        </a:xfrm>
      </p:grpSpPr>
      <p:pic>
        <p:nvPicPr>
          <p:cNvPr id="7" name="Picture 6" descr="Ppt On Panel Discussion Clipart">
            <a:extLst>
              <a:ext uri="{FF2B5EF4-FFF2-40B4-BE49-F238E27FC236}">
                <a16:creationId xmlns:a16="http://schemas.microsoft.com/office/drawing/2014/main" id="{7A7EC94B-A5EF-AB44-5A36-B4F36B4FE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 y="708741"/>
            <a:ext cx="1819074" cy="1455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0D22DE-17D9-26AF-5A1B-618A35FB5B9E}"/>
              </a:ext>
            </a:extLst>
          </p:cNvPr>
          <p:cNvSpPr>
            <a:spLocks noGrp="1"/>
          </p:cNvSpPr>
          <p:nvPr>
            <p:ph type="title"/>
          </p:nvPr>
        </p:nvSpPr>
        <p:spPr>
          <a:xfrm>
            <a:off x="185382" y="0"/>
            <a:ext cx="10736421" cy="708741"/>
          </a:xfrm>
        </p:spPr>
        <p:txBody>
          <a:bodyPr/>
          <a:lstStyle/>
          <a:p>
            <a:r>
              <a:rPr lang="en-AU" dirty="0"/>
              <a:t>Your Practice and MyMedicare</a:t>
            </a:r>
          </a:p>
        </p:txBody>
      </p:sp>
      <p:sp>
        <p:nvSpPr>
          <p:cNvPr id="3" name="Date Placeholder 2">
            <a:extLst>
              <a:ext uri="{FF2B5EF4-FFF2-40B4-BE49-F238E27FC236}">
                <a16:creationId xmlns:a16="http://schemas.microsoft.com/office/drawing/2014/main" id="{229FAD0F-459F-C30D-5F00-ACBD1D334FB0}"/>
              </a:ext>
            </a:extLst>
          </p:cNvPr>
          <p:cNvSpPr>
            <a:spLocks noGrp="1"/>
          </p:cNvSpPr>
          <p:nvPr>
            <p:ph type="dt" sz="half" idx="2"/>
          </p:nvPr>
        </p:nvSpPr>
        <p:spPr/>
        <p:txBody>
          <a:bodyPr/>
          <a:lstStyle/>
          <a:p>
            <a:fld id="{B28B66EA-46F1-44ED-8044-D0AEDBF82779}" type="datetime1">
              <a:rPr lang="en-AU" smtClean="0"/>
              <a:pPr/>
              <a:t>9/05/2025</a:t>
            </a:fld>
            <a:endParaRPr lang="en-AU"/>
          </a:p>
        </p:txBody>
      </p:sp>
      <p:sp>
        <p:nvSpPr>
          <p:cNvPr id="4" name="Slide Number Placeholder 3">
            <a:extLst>
              <a:ext uri="{FF2B5EF4-FFF2-40B4-BE49-F238E27FC236}">
                <a16:creationId xmlns:a16="http://schemas.microsoft.com/office/drawing/2014/main" id="{1F8690D9-DAA2-895C-C72E-00166AF32468}"/>
              </a:ext>
            </a:extLst>
          </p:cNvPr>
          <p:cNvSpPr>
            <a:spLocks noGrp="1"/>
          </p:cNvSpPr>
          <p:nvPr>
            <p:ph type="sldNum" sz="quarter" idx="4"/>
          </p:nvPr>
        </p:nvSpPr>
        <p:spPr/>
        <p:txBody>
          <a:bodyPr/>
          <a:lstStyle/>
          <a:p>
            <a:r>
              <a:rPr lang="en-AU"/>
              <a:t>|  </a:t>
            </a:r>
            <a:fld id="{A2EC6176-1937-4208-B8F4-3FBA596057BD}" type="slidenum">
              <a:rPr lang="en-AU" smtClean="0"/>
              <a:pPr/>
              <a:t>9</a:t>
            </a:fld>
            <a:endParaRPr lang="en-AU"/>
          </a:p>
        </p:txBody>
      </p:sp>
      <p:sp>
        <p:nvSpPr>
          <p:cNvPr id="5" name="Content Placeholder 4">
            <a:extLst>
              <a:ext uri="{FF2B5EF4-FFF2-40B4-BE49-F238E27FC236}">
                <a16:creationId xmlns:a16="http://schemas.microsoft.com/office/drawing/2014/main" id="{C3EDDA4D-8D89-A72C-D077-484E03C0726C}"/>
              </a:ext>
            </a:extLst>
          </p:cNvPr>
          <p:cNvSpPr>
            <a:spLocks noGrp="1"/>
          </p:cNvSpPr>
          <p:nvPr>
            <p:ph idx="1"/>
          </p:nvPr>
        </p:nvSpPr>
        <p:spPr>
          <a:xfrm>
            <a:off x="1697474" y="685063"/>
            <a:ext cx="10267789" cy="5487873"/>
          </a:xfrm>
        </p:spPr>
        <p:txBody>
          <a:bodyPr>
            <a:normAutofit/>
          </a:bodyPr>
          <a:lstStyle/>
          <a:p>
            <a:pPr>
              <a:lnSpc>
                <a:spcPct val="100000"/>
              </a:lnSpc>
              <a:spcBef>
                <a:spcPts val="0"/>
              </a:spcBef>
              <a:spcAft>
                <a:spcPts val="200"/>
              </a:spcAft>
            </a:pPr>
            <a:r>
              <a:rPr lang="en-AU" sz="1200" b="1" dirty="0">
                <a:solidFill>
                  <a:srgbClr val="7030A0"/>
                </a:solidFill>
              </a:rPr>
              <a:t>Activity 3.2 – Discuss the following questions with your practice team</a:t>
            </a: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These questions may help your general practice team to develop some key messages for your patients about MyMedicare Registration. Refer to the Talking Points/script on slides 10 – 11 to inform your discussion, videos are also available on slide 13. </a:t>
            </a:r>
          </a:p>
          <a:p>
            <a:pPr>
              <a:lnSpc>
                <a:spcPct val="100000"/>
              </a:lnSpc>
              <a:spcBef>
                <a:spcPts val="0"/>
              </a:spcBef>
              <a:spcAft>
                <a:spcPts val="200"/>
              </a:spcAft>
            </a:pPr>
            <a:endParaRPr lang="en-AU" sz="1200"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Questions for discussion: </a:t>
            </a:r>
          </a:p>
          <a:p>
            <a:pPr>
              <a:lnSpc>
                <a:spcPct val="100000"/>
              </a:lnSpc>
              <a:spcBef>
                <a:spcPts val="0"/>
              </a:spcBef>
              <a:spcAft>
                <a:spcPts val="200"/>
              </a:spcAft>
            </a:pPr>
            <a:r>
              <a:rPr lang="en-AU" sz="1200" b="1" dirty="0">
                <a:solidFill>
                  <a:schemeClr val="tx1">
                    <a:lumMod val="65000"/>
                    <a:lumOff val="35000"/>
                  </a:schemeClr>
                </a:solidFill>
                <a:latin typeface="Aptos" panose="020B0004020202020204" pitchFamily="34" charset="0"/>
              </a:rPr>
              <a:t>MyMedicare registration allows a patient to nominate or choose the practice location they want to attend as their usual general practice for ongoing care. </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Why should/would a patient choose your practice location as their primary practice for ongoing care? (If your practice has more than one location, ensure you consider how you will register and bill patients, as patient registration is generally for one location only. Note - Aboriginal Medical Services may operate as a Hub and Spoke – refer to the </a:t>
            </a:r>
            <a:r>
              <a:rPr lang="en-AU" sz="1200" i="1" dirty="0">
                <a:solidFill>
                  <a:schemeClr val="tx1">
                    <a:lumMod val="65000"/>
                    <a:lumOff val="35000"/>
                  </a:schemeClr>
                </a:solidFill>
                <a:latin typeface="Aptos" panose="020B0004020202020204" pitchFamily="34" charset="0"/>
                <a:hlinkClick r:id="rId4"/>
              </a:rPr>
              <a:t>MyMedicare Guidelines</a:t>
            </a:r>
            <a:r>
              <a:rPr lang="en-AU" sz="1200" i="1" dirty="0">
                <a:solidFill>
                  <a:schemeClr val="tx1">
                    <a:lumMod val="65000"/>
                    <a:lumOff val="35000"/>
                  </a:schemeClr>
                </a:solidFill>
                <a:latin typeface="Aptos" panose="020B0004020202020204" pitchFamily="34" charset="0"/>
              </a:rPr>
              <a:t>)</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How does your practice plan, organise and deliver care that it is proactive, comprehensive and ongoing? (Rather than episodic care)?</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What would you like to highlight as your strengths in this regard for your patients?</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Are there any improvements or changes you would like to make to enhance this?</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services that your practice specialise in that you would like to emphasise for patients to help them make a choice about if your practice is the right practice to partner with for ongoing care?</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patient groups that you would like to prioritise for MyMedicare registration? Discuss which groups and why.</a:t>
            </a:r>
          </a:p>
          <a:p>
            <a:pPr>
              <a:lnSpc>
                <a:spcPct val="100000"/>
              </a:lnSpc>
              <a:spcBef>
                <a:spcPts val="0"/>
              </a:spcBef>
              <a:spcAft>
                <a:spcPts val="200"/>
              </a:spcAft>
            </a:pPr>
            <a:endParaRPr lang="en-AU" sz="1200" i="1"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b="1" dirty="0">
                <a:solidFill>
                  <a:srgbClr val="FFC000"/>
                </a:solidFill>
              </a:rPr>
              <a:t>ACTION! Document/Summarise</a:t>
            </a:r>
          </a:p>
          <a:p>
            <a:pPr marL="285750" indent="-285750">
              <a:lnSpc>
                <a:spcPct val="100000"/>
              </a:lnSpc>
              <a:spcBef>
                <a:spcPts val="0"/>
              </a:spcBef>
              <a:spcAft>
                <a:spcPts val="200"/>
              </a:spcAft>
              <a:buFont typeface="Arial" panose="020B0604020202020204" pitchFamily="34" charset="0"/>
              <a:buChar char="•"/>
            </a:pPr>
            <a:r>
              <a:rPr lang="en-US" sz="1200" dirty="0">
                <a:solidFill>
                  <a:schemeClr val="tx1">
                    <a:lumMod val="65000"/>
                    <a:lumOff val="35000"/>
                  </a:schemeClr>
                </a:solidFill>
                <a:latin typeface="Aptos" panose="020B0004020202020204" pitchFamily="34" charset="0"/>
              </a:rPr>
              <a:t>Use this information:</a:t>
            </a:r>
          </a:p>
          <a:p>
            <a:pPr marL="971550" lvl="1" indent="-285750">
              <a:lnSpc>
                <a:spcPct val="100000"/>
              </a:lnSpc>
              <a:spcBef>
                <a:spcPts val="0"/>
              </a:spcBef>
              <a:spcAft>
                <a:spcPts val="200"/>
              </a:spcAft>
            </a:pPr>
            <a:r>
              <a:rPr lang="en-US" sz="1200" dirty="0">
                <a:solidFill>
                  <a:schemeClr val="tx1">
                    <a:lumMod val="65000"/>
                    <a:lumOff val="35000"/>
                  </a:schemeClr>
                </a:solidFill>
                <a:latin typeface="Aptos" panose="020B0004020202020204" pitchFamily="34" charset="0"/>
              </a:rPr>
              <a:t>Update the talking points on slide 12 to suit your practice and provide copies of these to your practice team.</a:t>
            </a:r>
          </a:p>
          <a:p>
            <a:pPr marL="971550" lvl="1"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To develop a practice waiting room poster/s outlining the benefits of MyMedicare registration </a:t>
            </a:r>
            <a:r>
              <a:rPr lang="en-AU" sz="1200" i="1" dirty="0">
                <a:solidFill>
                  <a:schemeClr val="tx1">
                    <a:lumMod val="65000"/>
                    <a:lumOff val="35000"/>
                  </a:schemeClr>
                </a:solidFill>
                <a:latin typeface="Aptos" panose="020B0004020202020204" pitchFamily="34" charset="0"/>
              </a:rPr>
              <a:t>specific to your practice. </a:t>
            </a:r>
            <a:r>
              <a:rPr lang="en-AU" sz="1200" dirty="0">
                <a:solidFill>
                  <a:schemeClr val="tx1">
                    <a:lumMod val="65000"/>
                    <a:lumOff val="35000"/>
                  </a:schemeClr>
                </a:solidFill>
                <a:latin typeface="Aptos" panose="020B0004020202020204" pitchFamily="34" charset="0"/>
              </a:rPr>
              <a:t>You may want to include a photo of your team, one of your staff, and a quote or statement. For example:</a:t>
            </a:r>
          </a:p>
          <a:p>
            <a:pPr marL="1428750" lvl="2"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a:t>
            </a:r>
            <a:r>
              <a:rPr lang="en-AU" sz="1200" i="1" dirty="0">
                <a:solidFill>
                  <a:schemeClr val="tx1">
                    <a:lumMod val="65000"/>
                    <a:lumOff val="35000"/>
                  </a:schemeClr>
                </a:solidFill>
                <a:latin typeface="Aptos" panose="020B0004020202020204" pitchFamily="34" charset="0"/>
              </a:rPr>
              <a:t>Register with our practice for MyMedicare if we are your preferred practice. This helps us to plan and put in place processes to work with you to manage your care into the future as your health care needs change”</a:t>
            </a:r>
          </a:p>
          <a:p>
            <a:pPr marL="1428750" lvl="2"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“Patients registered with MyMedicare at our practice benefit from ongoing, comprehensive care. Services we offer include….(add a summary of your practice’s ongoing /comprehensive care services for patients here)</a:t>
            </a:r>
          </a:p>
          <a:p>
            <a:pPr marL="1428750" lvl="2" indent="-285750">
              <a:lnSpc>
                <a:spcPct val="110000"/>
              </a:lnSpc>
            </a:pPr>
            <a:endParaRPr lang="en-AU" i="1" dirty="0">
              <a:solidFill>
                <a:schemeClr val="tx1">
                  <a:lumMod val="65000"/>
                  <a:lumOff val="35000"/>
                </a:schemeClr>
              </a:solidFill>
              <a:latin typeface="Aptos" panose="020B0004020202020204" pitchFamily="34" charset="0"/>
            </a:endParaRPr>
          </a:p>
          <a:p>
            <a:pPr marL="971550" lvl="1" indent="-285750">
              <a:lnSpc>
                <a:spcPct val="110000"/>
              </a:lnSpc>
            </a:pPr>
            <a:endParaRPr lang="en-AU" i="1" dirty="0">
              <a:solidFill>
                <a:schemeClr val="tx1">
                  <a:lumMod val="65000"/>
                  <a:lumOff val="35000"/>
                </a:schemeClr>
              </a:solidFill>
            </a:endParaRP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6" name="Picture 4" descr="Legislative Action Center - Home Care Association of Florida">
            <a:extLst>
              <a:ext uri="{FF2B5EF4-FFF2-40B4-BE49-F238E27FC236}">
                <a16:creationId xmlns:a16="http://schemas.microsoft.com/office/drawing/2014/main" id="{672EA3F7-7082-B033-2116-9214E59BB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82" y="3773709"/>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6476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EEECE1"/>
      </a:lt2>
      <a:accent1>
        <a:srgbClr val="293272"/>
      </a:accent1>
      <a:accent2>
        <a:srgbClr val="36BBA2"/>
      </a:accent2>
      <a:accent3>
        <a:srgbClr val="2753A5"/>
      </a:accent3>
      <a:accent4>
        <a:srgbClr val="2C6DA6"/>
      </a:accent4>
      <a:accent5>
        <a:srgbClr val="05A285"/>
      </a:accent5>
      <a:accent6>
        <a:srgbClr val="DFF1F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800" b="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8986E16822E7478389D470A53B7C26" ma:contentTypeVersion="9" ma:contentTypeDescription="Create a new document." ma:contentTypeScope="" ma:versionID="949f46943e7f6ee8baea637e03f927bf">
  <xsd:schema xmlns:xsd="http://www.w3.org/2001/XMLSchema" xmlns:xs="http://www.w3.org/2001/XMLSchema" xmlns:p="http://schemas.microsoft.com/office/2006/metadata/properties" xmlns:ns2="03301439-ca93-4e28-8651-7836e6f38bea" targetNamespace="http://schemas.microsoft.com/office/2006/metadata/properties" ma:root="true" ma:fieldsID="14098a2d6bb0e54f39f70e019e54b97c" ns2:_="">
    <xsd:import namespace="03301439-ca93-4e28-8651-7836e6f38b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301439-ca93-4e28-8651-7836e6f38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8FD7A-3C46-4B71-9C6B-7C81B56B28F8}">
  <ds:schemaRefs>
    <ds:schemaRef ds:uri="http://schemas.microsoft.com/sharepoint/v3/contenttype/forms"/>
  </ds:schemaRefs>
</ds:datastoreItem>
</file>

<file path=customXml/itemProps2.xml><?xml version="1.0" encoding="utf-8"?>
<ds:datastoreItem xmlns:ds="http://schemas.openxmlformats.org/officeDocument/2006/customXml" ds:itemID="{35DF9EA6-1E03-4DFF-9C92-F8C48D9C3792}">
  <ds:schemaRefs>
    <ds:schemaRef ds:uri="41d1716c-9572-42d3-b4bd-88656f632ec3"/>
    <ds:schemaRef ds:uri="f15114bf-cbc5-46b2-bf86-2f76ecbc1e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EF2A7D-A75A-4961-A975-067C8EEB7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301439-ca93-4e28-8651-7836e6f38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3414</TotalTime>
  <Words>3161</Words>
  <Application>Microsoft Office PowerPoint</Application>
  <PresentationFormat>Widescreen</PresentationFormat>
  <Paragraphs>319</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Karla</vt:lpstr>
      <vt:lpstr>Poppins Medium</vt:lpstr>
      <vt:lpstr>Segoe UI</vt:lpstr>
      <vt:lpstr>Symbol</vt:lpstr>
      <vt:lpstr>Office Theme</vt:lpstr>
      <vt:lpstr>MyMedicare Practice Team Discussion </vt:lpstr>
      <vt:lpstr>1) MyMedicare current and future benefits </vt:lpstr>
      <vt:lpstr>MyMedicare – current and future benefits </vt:lpstr>
      <vt:lpstr>MyMedicare Timeline </vt:lpstr>
      <vt:lpstr>2) Exploring how MyMedicare aligns with your practice </vt:lpstr>
      <vt:lpstr>MyMedicare Practice Team Discussion </vt:lpstr>
      <vt:lpstr>MyMedicare Practice Perspective </vt:lpstr>
      <vt:lpstr>3) MyMedicare Communications  Key messages and talking points for your practice team</vt:lpstr>
      <vt:lpstr>Your Practice and MyMedicare</vt:lpstr>
      <vt:lpstr>Practice Resource – MyMedicare Talking Points</vt:lpstr>
      <vt:lpstr>MyMedicare Script for practice staff</vt:lpstr>
      <vt:lpstr>4) Develop a communications action plan   Identify mediums or channels and target groups for your practice</vt:lpstr>
      <vt:lpstr>MyMedicare Communications</vt:lpstr>
      <vt:lpstr>Communications Action Plan</vt:lpstr>
      <vt:lpstr>Plan-Do-Study-Act Template</vt:lpstr>
      <vt:lpstr>Contact details for you PHN for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Mackenzie</dc:creator>
  <cp:lastModifiedBy>Fiona Tillotson</cp:lastModifiedBy>
  <cp:revision>7</cp:revision>
  <dcterms:created xsi:type="dcterms:W3CDTF">2022-12-07T02:06:25Z</dcterms:created>
  <dcterms:modified xsi:type="dcterms:W3CDTF">2025-05-09T02:06:05Z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0x010100168986E16822E7478389D470A53B7C26</vt:lpwstr>
  </property>
  <property fmtid="{D5CDD505-2E9C-101B-9397-08002B2CF9AE}" pid="3" name="MediaServiceImageTags">
    <vt:lpwstr/>
  </property>
</Properties>
</file>